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3" r:id="rId2"/>
    <p:sldMasterId id="2147483705" r:id="rId3"/>
    <p:sldMasterId id="2147483711" r:id="rId4"/>
  </p:sldMasterIdLst>
  <p:notesMasterIdLst>
    <p:notesMasterId r:id="rId83"/>
  </p:notesMasterIdLst>
  <p:sldIdLst>
    <p:sldId id="341" r:id="rId5"/>
    <p:sldId id="256" r:id="rId6"/>
    <p:sldId id="409" r:id="rId7"/>
    <p:sldId id="410" r:id="rId8"/>
    <p:sldId id="411" r:id="rId9"/>
    <p:sldId id="412" r:id="rId10"/>
    <p:sldId id="413" r:id="rId11"/>
    <p:sldId id="414" r:id="rId12"/>
    <p:sldId id="415" r:id="rId13"/>
    <p:sldId id="416" r:id="rId14"/>
    <p:sldId id="417" r:id="rId15"/>
    <p:sldId id="418" r:id="rId16"/>
    <p:sldId id="419" r:id="rId17"/>
    <p:sldId id="420" r:id="rId18"/>
    <p:sldId id="421" r:id="rId19"/>
    <p:sldId id="422" r:id="rId20"/>
    <p:sldId id="423" r:id="rId21"/>
    <p:sldId id="424" r:id="rId22"/>
    <p:sldId id="425" r:id="rId23"/>
    <p:sldId id="426" r:id="rId24"/>
    <p:sldId id="427" r:id="rId25"/>
    <p:sldId id="428" r:id="rId26"/>
    <p:sldId id="429" r:id="rId27"/>
    <p:sldId id="430" r:id="rId28"/>
    <p:sldId id="431" r:id="rId29"/>
    <p:sldId id="432" r:id="rId30"/>
    <p:sldId id="433" r:id="rId31"/>
    <p:sldId id="257" r:id="rId32"/>
    <p:sldId id="343" r:id="rId33"/>
    <p:sldId id="345" r:id="rId34"/>
    <p:sldId id="344" r:id="rId35"/>
    <p:sldId id="346" r:id="rId36"/>
    <p:sldId id="348" r:id="rId37"/>
    <p:sldId id="347" r:id="rId38"/>
    <p:sldId id="349" r:id="rId39"/>
    <p:sldId id="350" r:id="rId40"/>
    <p:sldId id="353" r:id="rId41"/>
    <p:sldId id="351" r:id="rId42"/>
    <p:sldId id="339" r:id="rId43"/>
    <p:sldId id="369" r:id="rId44"/>
    <p:sldId id="370" r:id="rId45"/>
    <p:sldId id="371" r:id="rId46"/>
    <p:sldId id="372" r:id="rId47"/>
    <p:sldId id="373" r:id="rId48"/>
    <p:sldId id="374" r:id="rId49"/>
    <p:sldId id="375" r:id="rId50"/>
    <p:sldId id="376" r:id="rId51"/>
    <p:sldId id="377" r:id="rId52"/>
    <p:sldId id="354" r:id="rId53"/>
    <p:sldId id="385" r:id="rId54"/>
    <p:sldId id="386" r:id="rId55"/>
    <p:sldId id="355" r:id="rId56"/>
    <p:sldId id="378" r:id="rId57"/>
    <p:sldId id="379" r:id="rId58"/>
    <p:sldId id="380" r:id="rId59"/>
    <p:sldId id="381" r:id="rId60"/>
    <p:sldId id="382" r:id="rId61"/>
    <p:sldId id="383" r:id="rId62"/>
    <p:sldId id="384" r:id="rId63"/>
    <p:sldId id="388" r:id="rId64"/>
    <p:sldId id="390" r:id="rId65"/>
    <p:sldId id="392" r:id="rId66"/>
    <p:sldId id="393" r:id="rId67"/>
    <p:sldId id="396" r:id="rId68"/>
    <p:sldId id="397" r:id="rId69"/>
    <p:sldId id="398" r:id="rId70"/>
    <p:sldId id="399" r:id="rId71"/>
    <p:sldId id="400" r:id="rId72"/>
    <p:sldId id="387" r:id="rId73"/>
    <p:sldId id="404" r:id="rId74"/>
    <p:sldId id="405" r:id="rId75"/>
    <p:sldId id="406" r:id="rId76"/>
    <p:sldId id="407" r:id="rId77"/>
    <p:sldId id="329" r:id="rId78"/>
    <p:sldId id="403" r:id="rId79"/>
    <p:sldId id="401" r:id="rId80"/>
    <p:sldId id="402" r:id="rId81"/>
    <p:sldId id="340" r:id="rId82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543"/>
    <a:srgbClr val="2846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8" d="100"/>
          <a:sy n="88" d="100"/>
        </p:scale>
        <p:origin x="44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9C6EE-8493-4980-943D-D85496061BD9}" type="datetimeFigureOut">
              <a:rPr lang="pl-PL" smtClean="0"/>
              <a:pPr/>
              <a:t>24.01.2022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B69C8-5C0A-4550-BC40-688095AFC0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7807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9960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5852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113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4291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9611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800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5189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326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4923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906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3104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000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3831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3934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460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14729-061A-425C-8D26-5F3047F15C86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5DFD0-B1DB-4FBF-A752-4A50521CC33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05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14729-061A-425C-8D26-5F3047F15C86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5DFD0-B1DB-4FBF-A752-4A50521CC33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36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14729-061A-425C-8D26-5F3047F15C86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5DFD0-B1DB-4FBF-A752-4A50521CC33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3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1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000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9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buntu Medium" panose="020B0604030602030204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52875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 rotWithShape="1">
          <a:blip r:embed="rId2" cstate="print"/>
          <a:srcRect l="16233" t="18753" r="15713" b="15015"/>
          <a:stretch/>
        </p:blipFill>
        <p:spPr>
          <a:xfrm>
            <a:off x="838200" y="5956299"/>
            <a:ext cx="4152900" cy="874693"/>
          </a:xfrm>
          <a:prstGeom prst="rect">
            <a:avLst/>
          </a:prstGeom>
        </p:spPr>
      </p:pic>
      <p:sp>
        <p:nvSpPr>
          <p:cNvPr id="9" name="pole tekstowe 8"/>
          <p:cNvSpPr txBox="1"/>
          <p:nvPr userDrawn="1"/>
        </p:nvSpPr>
        <p:spPr>
          <a:xfrm>
            <a:off x="7899400" y="5916593"/>
            <a:ext cx="345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srgbClr val="152543"/>
                </a:solidFill>
                <a:latin typeface="Ubuntu Medium" panose="020B0604030602030204" pitchFamily="34" charset="0"/>
              </a:rPr>
              <a:t>Centrum Doskonalenia Nauczycieli </a:t>
            </a:r>
            <a:br>
              <a:rPr lang="pl-PL" sz="1400" dirty="0" smtClean="0">
                <a:solidFill>
                  <a:srgbClr val="152543"/>
                </a:solidFill>
                <a:latin typeface="Ubuntu Medium" panose="020B0604030602030204" pitchFamily="34" charset="0"/>
              </a:rPr>
            </a:br>
            <a:r>
              <a:rPr lang="pl-PL" sz="1400" dirty="0" smtClean="0">
                <a:solidFill>
                  <a:srgbClr val="152543"/>
                </a:solidFill>
                <a:latin typeface="Ubuntu Medium" panose="020B0604030602030204" pitchFamily="34" charset="0"/>
              </a:rPr>
              <a:t>w Lesznie</a:t>
            </a:r>
          </a:p>
          <a:p>
            <a:pPr algn="ctr"/>
            <a:r>
              <a:rPr lang="pl-PL" sz="1400" dirty="0" smtClean="0">
                <a:solidFill>
                  <a:srgbClr val="152543"/>
                </a:solidFill>
                <a:latin typeface="Ubuntu Medium" panose="020B0604030602030204" pitchFamily="34" charset="0"/>
              </a:rPr>
              <a:t>ul. Chrobrego 15, 64-100 Leszno</a:t>
            </a:r>
          </a:p>
          <a:p>
            <a:pPr algn="ctr"/>
            <a:r>
              <a:rPr lang="pl-PL" sz="1400" dirty="0" smtClean="0">
                <a:solidFill>
                  <a:srgbClr val="152543"/>
                </a:solidFill>
                <a:latin typeface="Ubuntu Medium" panose="020B0604030602030204" pitchFamily="34" charset="0"/>
              </a:rPr>
              <a:t>tel. 65 529 90 62 / fax. 65 529 31 09</a:t>
            </a:r>
            <a:endParaRPr lang="pl-PL" sz="1400" dirty="0">
              <a:solidFill>
                <a:srgbClr val="152543"/>
              </a:solidFill>
              <a:latin typeface="Ubuntu Medium" panose="020B06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2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096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 rotWithShape="1">
          <a:blip r:embed="rId2" cstate="print"/>
          <a:srcRect l="16233" t="18753" r="15713" b="15015"/>
          <a:stretch/>
        </p:blipFill>
        <p:spPr>
          <a:xfrm>
            <a:off x="838200" y="5956299"/>
            <a:ext cx="4152900" cy="874693"/>
          </a:xfrm>
          <a:prstGeom prst="rect">
            <a:avLst/>
          </a:prstGeom>
        </p:spPr>
      </p:pic>
      <p:sp>
        <p:nvSpPr>
          <p:cNvPr id="9" name="pole tekstowe 8"/>
          <p:cNvSpPr txBox="1"/>
          <p:nvPr userDrawn="1"/>
        </p:nvSpPr>
        <p:spPr>
          <a:xfrm>
            <a:off x="7899400" y="5916593"/>
            <a:ext cx="345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srgbClr val="152543"/>
                </a:solidFill>
                <a:latin typeface="Ubuntu Medium" panose="020B0604030602030204" pitchFamily="34" charset="0"/>
              </a:rPr>
              <a:t>Centrum Doskonalenia Nauczycieli </a:t>
            </a:r>
            <a:br>
              <a:rPr lang="pl-PL" sz="1400" dirty="0" smtClean="0">
                <a:solidFill>
                  <a:srgbClr val="152543"/>
                </a:solidFill>
                <a:latin typeface="Ubuntu Medium" panose="020B0604030602030204" pitchFamily="34" charset="0"/>
              </a:rPr>
            </a:br>
            <a:r>
              <a:rPr lang="pl-PL" sz="1400" dirty="0" smtClean="0">
                <a:solidFill>
                  <a:srgbClr val="152543"/>
                </a:solidFill>
                <a:latin typeface="Ubuntu Medium" panose="020B0604030602030204" pitchFamily="34" charset="0"/>
              </a:rPr>
              <a:t>w Lesznie</a:t>
            </a:r>
          </a:p>
          <a:p>
            <a:pPr algn="ctr"/>
            <a:r>
              <a:rPr lang="pl-PL" sz="1400" dirty="0" smtClean="0">
                <a:solidFill>
                  <a:srgbClr val="152543"/>
                </a:solidFill>
                <a:latin typeface="Ubuntu Medium" panose="020B0604030602030204" pitchFamily="34" charset="0"/>
              </a:rPr>
              <a:t>ul. Chrobrego 15, 64-100 Leszno</a:t>
            </a:r>
          </a:p>
          <a:p>
            <a:pPr algn="ctr"/>
            <a:r>
              <a:rPr lang="pl-PL" sz="1400" dirty="0" smtClean="0">
                <a:solidFill>
                  <a:srgbClr val="152543"/>
                </a:solidFill>
                <a:latin typeface="Ubuntu Medium" panose="020B0604030602030204" pitchFamily="34" charset="0"/>
              </a:rPr>
              <a:t>tel. 65 529 90 62 / fax. 65 529 31 09</a:t>
            </a:r>
            <a:endParaRPr lang="pl-PL" sz="1400" dirty="0">
              <a:solidFill>
                <a:srgbClr val="152543"/>
              </a:solidFill>
              <a:latin typeface="Ubuntu Medium" panose="020B06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buntu Medium" panose="020B0604030602030204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52875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 rotWithShape="1">
          <a:blip r:embed="rId2" cstate="print"/>
          <a:srcRect l="16233" t="18753" r="15713" b="15015"/>
          <a:stretch/>
        </p:blipFill>
        <p:spPr>
          <a:xfrm>
            <a:off x="838200" y="5956299"/>
            <a:ext cx="4152900" cy="874693"/>
          </a:xfrm>
          <a:prstGeom prst="rect">
            <a:avLst/>
          </a:prstGeom>
        </p:spPr>
      </p:pic>
      <p:sp>
        <p:nvSpPr>
          <p:cNvPr id="9" name="pole tekstowe 8"/>
          <p:cNvSpPr txBox="1"/>
          <p:nvPr userDrawn="1"/>
        </p:nvSpPr>
        <p:spPr>
          <a:xfrm>
            <a:off x="7899400" y="5916593"/>
            <a:ext cx="345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rgbClr val="152543"/>
                </a:solidFill>
                <a:latin typeface="Ubuntu Medium" panose="020B0604030602030204" pitchFamily="34" charset="0"/>
              </a:rPr>
              <a:t>Centrum Doskonalenia Nauczycieli </a:t>
            </a:r>
            <a:br>
              <a:rPr lang="pl-PL" sz="1400" dirty="0">
                <a:solidFill>
                  <a:srgbClr val="152543"/>
                </a:solidFill>
                <a:latin typeface="Ubuntu Medium" panose="020B0604030602030204" pitchFamily="34" charset="0"/>
              </a:rPr>
            </a:br>
            <a:r>
              <a:rPr lang="pl-PL" sz="1400" dirty="0">
                <a:solidFill>
                  <a:srgbClr val="152543"/>
                </a:solidFill>
                <a:latin typeface="Ubuntu Medium" panose="020B0604030602030204" pitchFamily="34" charset="0"/>
              </a:rPr>
              <a:t>w Lesznie</a:t>
            </a:r>
          </a:p>
          <a:p>
            <a:pPr algn="ctr"/>
            <a:r>
              <a:rPr lang="pl-PL" sz="1400" dirty="0">
                <a:solidFill>
                  <a:srgbClr val="152543"/>
                </a:solidFill>
                <a:latin typeface="Ubuntu Medium" panose="020B0604030602030204" pitchFamily="34" charset="0"/>
              </a:rPr>
              <a:t>ul. Chrobrego 15, 64-100 Leszno</a:t>
            </a:r>
          </a:p>
          <a:p>
            <a:pPr algn="ctr"/>
            <a:r>
              <a:rPr lang="pl-PL" sz="1400" dirty="0">
                <a:solidFill>
                  <a:srgbClr val="152543"/>
                </a:solidFill>
                <a:latin typeface="Ubuntu Medium" panose="020B0604030602030204" pitchFamily="34" charset="0"/>
              </a:rPr>
              <a:t>tel. 65 529 90 62 / fax. 65 529 31 09</a:t>
            </a:r>
          </a:p>
        </p:txBody>
      </p:sp>
    </p:spTree>
    <p:extLst>
      <p:ext uri="{BB962C8B-B14F-4D97-AF65-F5344CB8AC3E}">
        <p14:creationId xmlns:p14="http://schemas.microsoft.com/office/powerpoint/2010/main" val="286512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096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 rotWithShape="1">
          <a:blip r:embed="rId2"/>
          <a:srcRect l="16233" t="18753" r="15713" b="15015"/>
          <a:stretch/>
        </p:blipFill>
        <p:spPr>
          <a:xfrm>
            <a:off x="838200" y="5956299"/>
            <a:ext cx="4152900" cy="874693"/>
          </a:xfrm>
          <a:prstGeom prst="rect">
            <a:avLst/>
          </a:prstGeom>
        </p:spPr>
      </p:pic>
      <p:sp>
        <p:nvSpPr>
          <p:cNvPr id="9" name="pole tekstowe 8"/>
          <p:cNvSpPr txBox="1"/>
          <p:nvPr userDrawn="1"/>
        </p:nvSpPr>
        <p:spPr>
          <a:xfrm>
            <a:off x="7899400" y="5916593"/>
            <a:ext cx="345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52543"/>
                </a:solidFill>
                <a:effectLst/>
                <a:uLnTx/>
                <a:uFillTx/>
                <a:latin typeface="Ubuntu Medium" panose="020B0604030602030204" pitchFamily="34" charset="0"/>
                <a:ea typeface="+mn-ea"/>
                <a:cs typeface="+mn-cs"/>
              </a:rPr>
              <a:t>Centrum Doskonalenia Nauczycieli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52543"/>
                </a:solidFill>
                <a:effectLst/>
                <a:uLnTx/>
                <a:uFillTx/>
                <a:latin typeface="Ubuntu Medium" panose="020B0604030602030204" pitchFamily="34" charset="0"/>
                <a:ea typeface="+mn-ea"/>
                <a:cs typeface="+mn-cs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52543"/>
                </a:solidFill>
                <a:effectLst/>
                <a:uLnTx/>
                <a:uFillTx/>
                <a:latin typeface="Ubuntu Medium" panose="020B0604030602030204" pitchFamily="34" charset="0"/>
                <a:ea typeface="+mn-ea"/>
                <a:cs typeface="+mn-cs"/>
              </a:rPr>
              <a:t>w Lesznie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52543"/>
                </a:solidFill>
                <a:effectLst/>
                <a:uLnTx/>
                <a:uFillTx/>
                <a:latin typeface="Ubuntu Medium" panose="020B0604030602030204" pitchFamily="34" charset="0"/>
                <a:ea typeface="+mn-ea"/>
                <a:cs typeface="+mn-cs"/>
              </a:rPr>
              <a:t>ul. Chrobrego 15, 64-100 Leszno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52543"/>
                </a:solidFill>
                <a:effectLst/>
                <a:uLnTx/>
                <a:uFillTx/>
                <a:latin typeface="Ubuntu Medium" panose="020B0604030602030204" pitchFamily="34" charset="0"/>
                <a:ea typeface="+mn-ea"/>
                <a:cs typeface="+mn-cs"/>
              </a:rPr>
              <a:t>tel. 65 529 90 62 / fax. 65 529 31 09</a:t>
            </a:r>
          </a:p>
        </p:txBody>
      </p:sp>
    </p:spTree>
    <p:extLst>
      <p:ext uri="{BB962C8B-B14F-4D97-AF65-F5344CB8AC3E}">
        <p14:creationId xmlns:p14="http://schemas.microsoft.com/office/powerpoint/2010/main" val="332523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Slajd tytułow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pl-PL" kern="0" smtClean="0"/>
              <a:pPr>
                <a:buClr>
                  <a:srgbClr val="000000"/>
                </a:buClr>
              </a:pPr>
              <a:t>‹#›</a:t>
            </a:fld>
            <a:endParaRPr lang="pl-PL" kern="0"/>
          </a:p>
        </p:txBody>
      </p:sp>
    </p:spTree>
    <p:extLst>
      <p:ext uri="{BB962C8B-B14F-4D97-AF65-F5344CB8AC3E}">
        <p14:creationId xmlns:p14="http://schemas.microsoft.com/office/powerpoint/2010/main" val="37702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Tytuł i zawartość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pl-PL" kern="0" smtClean="0"/>
              <a:pPr>
                <a:buClr>
                  <a:srgbClr val="000000"/>
                </a:buClr>
              </a:pPr>
              <a:t>‹#›</a:t>
            </a:fld>
            <a:endParaRPr lang="pl-PL" kern="0"/>
          </a:p>
        </p:txBody>
      </p:sp>
    </p:spTree>
    <p:extLst>
      <p:ext uri="{BB962C8B-B14F-4D97-AF65-F5344CB8AC3E}">
        <p14:creationId xmlns:p14="http://schemas.microsoft.com/office/powerpoint/2010/main" val="228489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14729-061A-425C-8D26-5F3047F15C86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5DFD0-B1DB-4FBF-A752-4A50521CC33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14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Dwa elementy zawartości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28" name="Google Shape;28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29" name="Google Shape;29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pl-PL" kern="0" smtClean="0"/>
              <a:pPr>
                <a:buClr>
                  <a:srgbClr val="000000"/>
                </a:buClr>
              </a:pPr>
              <a:t>‹#›</a:t>
            </a:fld>
            <a:endParaRPr lang="pl-PL" kern="0"/>
          </a:p>
        </p:txBody>
      </p:sp>
    </p:spTree>
    <p:extLst>
      <p:ext uri="{BB962C8B-B14F-4D97-AF65-F5344CB8AC3E}">
        <p14:creationId xmlns:p14="http://schemas.microsoft.com/office/powerpoint/2010/main" val="1689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Nagłówek sekcji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pl-PL" kern="0" smtClean="0"/>
              <a:pPr>
                <a:buClr>
                  <a:srgbClr val="000000"/>
                </a:buClr>
              </a:pPr>
              <a:t>‹#›</a:t>
            </a:fld>
            <a:endParaRPr lang="pl-PL" kern="0"/>
          </a:p>
        </p:txBody>
      </p:sp>
    </p:spTree>
    <p:extLst>
      <p:ext uri="{BB962C8B-B14F-4D97-AF65-F5344CB8AC3E}">
        <p14:creationId xmlns:p14="http://schemas.microsoft.com/office/powerpoint/2010/main" val="327560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Porównani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pl-PL" kern="0" smtClean="0"/>
              <a:pPr>
                <a:buClr>
                  <a:srgbClr val="000000"/>
                </a:buClr>
              </a:pPr>
              <a:t>‹#›</a:t>
            </a:fld>
            <a:endParaRPr lang="pl-PL" kern="0"/>
          </a:p>
        </p:txBody>
      </p:sp>
    </p:spTree>
    <p:extLst>
      <p:ext uri="{BB962C8B-B14F-4D97-AF65-F5344CB8AC3E}">
        <p14:creationId xmlns:p14="http://schemas.microsoft.com/office/powerpoint/2010/main" val="22792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ylko tytuł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pl-PL" kern="0" smtClean="0"/>
              <a:pPr>
                <a:buClr>
                  <a:srgbClr val="000000"/>
                </a:buClr>
              </a:pPr>
              <a:t>‹#›</a:t>
            </a:fld>
            <a:endParaRPr lang="pl-PL" kern="0"/>
          </a:p>
        </p:txBody>
      </p:sp>
    </p:spTree>
    <p:extLst>
      <p:ext uri="{BB962C8B-B14F-4D97-AF65-F5344CB8AC3E}">
        <p14:creationId xmlns:p14="http://schemas.microsoft.com/office/powerpoint/2010/main" val="179579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Pust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pl-PL" kern="0" smtClean="0"/>
              <a:pPr>
                <a:buClr>
                  <a:srgbClr val="000000"/>
                </a:buClr>
              </a:pPr>
              <a:t>‹#›</a:t>
            </a:fld>
            <a:endParaRPr lang="pl-PL" kern="0"/>
          </a:p>
        </p:txBody>
      </p:sp>
    </p:spTree>
    <p:extLst>
      <p:ext uri="{BB962C8B-B14F-4D97-AF65-F5344CB8AC3E}">
        <p14:creationId xmlns:p14="http://schemas.microsoft.com/office/powerpoint/2010/main" val="388575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Zawartość z podpisem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pl-PL" kern="0" smtClean="0"/>
              <a:pPr>
                <a:buClr>
                  <a:srgbClr val="000000"/>
                </a:buClr>
              </a:pPr>
              <a:t>‹#›</a:t>
            </a:fld>
            <a:endParaRPr lang="pl-PL" kern="0"/>
          </a:p>
        </p:txBody>
      </p:sp>
    </p:spTree>
    <p:extLst>
      <p:ext uri="{BB962C8B-B14F-4D97-AF65-F5344CB8AC3E}">
        <p14:creationId xmlns:p14="http://schemas.microsoft.com/office/powerpoint/2010/main" val="279811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Obraz z podpisem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pl-PL" kern="0" smtClean="0"/>
              <a:pPr>
                <a:buClr>
                  <a:srgbClr val="000000"/>
                </a:buClr>
              </a:pPr>
              <a:t>‹#›</a:t>
            </a:fld>
            <a:endParaRPr lang="pl-PL" kern="0"/>
          </a:p>
        </p:txBody>
      </p:sp>
    </p:spTree>
    <p:extLst>
      <p:ext uri="{BB962C8B-B14F-4D97-AF65-F5344CB8AC3E}">
        <p14:creationId xmlns:p14="http://schemas.microsoft.com/office/powerpoint/2010/main" val="181976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Tytuł i tekst pionow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pl-PL" kern="0" smtClean="0"/>
              <a:pPr>
                <a:buClr>
                  <a:srgbClr val="000000"/>
                </a:buClr>
              </a:pPr>
              <a:t>‹#›</a:t>
            </a:fld>
            <a:endParaRPr lang="pl-PL" kern="0"/>
          </a:p>
        </p:txBody>
      </p:sp>
    </p:spTree>
    <p:extLst>
      <p:ext uri="{BB962C8B-B14F-4D97-AF65-F5344CB8AC3E}">
        <p14:creationId xmlns:p14="http://schemas.microsoft.com/office/powerpoint/2010/main" val="154950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Tytuł pionowy i teks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pl-PL" kern="0" smtClean="0"/>
              <a:pPr>
                <a:buClr>
                  <a:srgbClr val="000000"/>
                </a:buClr>
              </a:pPr>
              <a:t>‹#›</a:t>
            </a:fld>
            <a:endParaRPr lang="pl-PL" kern="0"/>
          </a:p>
        </p:txBody>
      </p:sp>
    </p:spTree>
    <p:extLst>
      <p:ext uri="{BB962C8B-B14F-4D97-AF65-F5344CB8AC3E}">
        <p14:creationId xmlns:p14="http://schemas.microsoft.com/office/powerpoint/2010/main" val="8671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67300" y="684050"/>
            <a:ext cx="10063749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47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14729-061A-425C-8D26-5F3047F15C86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5DFD0-B1DB-4FBF-A752-4A50521CC33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67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Myriad Pro Cond"/>
                <a:cs typeface="Myriad Pro C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54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Myriad Pro Cond"/>
                <a:cs typeface="Myriad Pro C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907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Myriad Pro Cond"/>
                <a:cs typeface="Myriad Pro C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9417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346" y="12663"/>
            <a:ext cx="12185665" cy="2260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5235854"/>
            <a:ext cx="12192012" cy="16221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002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84F9F-6563-4A5D-A945-DC8A9AE61222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1CB77-581D-4B19-A39E-1355C37BFB3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97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110" y="237847"/>
            <a:ext cx="10435296" cy="32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57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84F9F-6563-4A5D-A945-DC8A9AE61222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1CB77-581D-4B19-A39E-1355C37BFB3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871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84F9F-6563-4A5D-A945-DC8A9AE61222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1CB77-581D-4B19-A39E-1355C37BFB3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2831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84F9F-6563-4A5D-A945-DC8A9AE61222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1CB77-581D-4B19-A39E-1355C37BFB3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495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84F9F-6563-4A5D-A945-DC8A9AE61222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1CB77-581D-4B19-A39E-1355C37BFB3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265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14729-061A-425C-8D26-5F3047F15C86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5DFD0-B1DB-4FBF-A752-4A50521CC33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6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84F9F-6563-4A5D-A945-DC8A9AE61222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1CB77-581D-4B19-A39E-1355C37BFB3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892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84F9F-6563-4A5D-A945-DC8A9AE61222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1CB77-581D-4B19-A39E-1355C37BFB3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58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84F9F-6563-4A5D-A945-DC8A9AE61222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1CB77-581D-4B19-A39E-1355C37BFB3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6889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84F9F-6563-4A5D-A945-DC8A9AE61222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1CB77-581D-4B19-A39E-1355C37BFB3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5879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84F9F-6563-4A5D-A945-DC8A9AE61222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1CB77-581D-4B19-A39E-1355C37BFB3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96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14729-061A-425C-8D26-5F3047F15C86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5DFD0-B1DB-4FBF-A752-4A50521CC33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0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14729-061A-425C-8D26-5F3047F15C86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5DFD0-B1DB-4FBF-A752-4A50521CC33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1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14729-061A-425C-8D26-5F3047F15C86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5DFD0-B1DB-4FBF-A752-4A50521CC33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27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14729-061A-425C-8D26-5F3047F15C86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5DFD0-B1DB-4FBF-A752-4A50521CC33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79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14729-061A-425C-8D26-5F3047F15C86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5DFD0-B1DB-4FBF-A752-4A50521CC33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20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14729-061A-425C-8D26-5F3047F15C86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5DFD0-B1DB-4FBF-A752-4A50521CC33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87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50" r:id="rId14"/>
    <p:sldLayoutId id="2147483672" r:id="rId15"/>
    <p:sldLayoutId id="2147483676" r:id="rId16"/>
    <p:sldLayoutId id="214748372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buClr>
                <a:srgbClr val="000000"/>
              </a:buClr>
            </a:pPr>
            <a:endParaRPr lang="pl-PL"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pl-PL" kern="0" smtClean="0"/>
              <a:pPr>
                <a:buClr>
                  <a:srgbClr val="000000"/>
                </a:buClr>
              </a:pPr>
              <a:t>‹#›</a:t>
            </a:fld>
            <a:endParaRPr lang="pl-PL" kern="0"/>
          </a:p>
        </p:txBody>
      </p:sp>
    </p:spTree>
    <p:extLst>
      <p:ext uri="{BB962C8B-B14F-4D97-AF65-F5344CB8AC3E}">
        <p14:creationId xmlns:p14="http://schemas.microsoft.com/office/powerpoint/2010/main" val="24951281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812287" y="319538"/>
            <a:ext cx="297180" cy="297180"/>
          </a:xfrm>
          <a:custGeom>
            <a:avLst/>
            <a:gdLst/>
            <a:ahLst/>
            <a:cxnLst/>
            <a:rect l="l" t="t" r="r" b="b"/>
            <a:pathLst>
              <a:path w="297179" h="297180">
                <a:moveTo>
                  <a:pt x="148475" y="0"/>
                </a:moveTo>
                <a:lnTo>
                  <a:pt x="101544" y="7568"/>
                </a:lnTo>
                <a:lnTo>
                  <a:pt x="60786" y="28645"/>
                </a:lnTo>
                <a:lnTo>
                  <a:pt x="28646" y="60783"/>
                </a:lnTo>
                <a:lnTo>
                  <a:pt x="7569" y="101538"/>
                </a:lnTo>
                <a:lnTo>
                  <a:pt x="0" y="148463"/>
                </a:lnTo>
                <a:lnTo>
                  <a:pt x="7569" y="195387"/>
                </a:lnTo>
                <a:lnTo>
                  <a:pt x="28646" y="236142"/>
                </a:lnTo>
                <a:lnTo>
                  <a:pt x="60786" y="268280"/>
                </a:lnTo>
                <a:lnTo>
                  <a:pt x="101544" y="289357"/>
                </a:lnTo>
                <a:lnTo>
                  <a:pt x="148475" y="296926"/>
                </a:lnTo>
                <a:lnTo>
                  <a:pt x="195400" y="289357"/>
                </a:lnTo>
                <a:lnTo>
                  <a:pt x="236154" y="268280"/>
                </a:lnTo>
                <a:lnTo>
                  <a:pt x="268293" y="236142"/>
                </a:lnTo>
                <a:lnTo>
                  <a:pt x="289369" y="195387"/>
                </a:lnTo>
                <a:lnTo>
                  <a:pt x="296938" y="148463"/>
                </a:lnTo>
                <a:lnTo>
                  <a:pt x="289369" y="101538"/>
                </a:lnTo>
                <a:lnTo>
                  <a:pt x="268293" y="60783"/>
                </a:lnTo>
                <a:lnTo>
                  <a:pt x="236154" y="28645"/>
                </a:lnTo>
                <a:lnTo>
                  <a:pt x="195400" y="7568"/>
                </a:lnTo>
                <a:lnTo>
                  <a:pt x="148475" y="0"/>
                </a:lnTo>
                <a:close/>
              </a:path>
            </a:pathLst>
          </a:custGeom>
          <a:solidFill>
            <a:srgbClr val="EFE4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0824392" y="331628"/>
            <a:ext cx="273050" cy="273050"/>
          </a:xfrm>
          <a:custGeom>
            <a:avLst/>
            <a:gdLst/>
            <a:ahLst/>
            <a:cxnLst/>
            <a:rect l="l" t="t" r="r" b="b"/>
            <a:pathLst>
              <a:path w="273050" h="273050">
                <a:moveTo>
                  <a:pt x="136372" y="0"/>
                </a:moveTo>
                <a:lnTo>
                  <a:pt x="93265" y="6952"/>
                </a:lnTo>
                <a:lnTo>
                  <a:pt x="55829" y="26313"/>
                </a:lnTo>
                <a:lnTo>
                  <a:pt x="26309" y="55835"/>
                </a:lnTo>
                <a:lnTo>
                  <a:pt x="6951" y="93270"/>
                </a:lnTo>
                <a:lnTo>
                  <a:pt x="0" y="136372"/>
                </a:lnTo>
                <a:lnTo>
                  <a:pt x="6951" y="179473"/>
                </a:lnTo>
                <a:lnTo>
                  <a:pt x="26309" y="216905"/>
                </a:lnTo>
                <a:lnTo>
                  <a:pt x="55829" y="246423"/>
                </a:lnTo>
                <a:lnTo>
                  <a:pt x="93265" y="265780"/>
                </a:lnTo>
                <a:lnTo>
                  <a:pt x="136372" y="272732"/>
                </a:lnTo>
                <a:lnTo>
                  <a:pt x="179473" y="265780"/>
                </a:lnTo>
                <a:lnTo>
                  <a:pt x="216905" y="246423"/>
                </a:lnTo>
                <a:lnTo>
                  <a:pt x="246423" y="216905"/>
                </a:lnTo>
                <a:lnTo>
                  <a:pt x="265780" y="179473"/>
                </a:lnTo>
                <a:lnTo>
                  <a:pt x="272732" y="136372"/>
                </a:lnTo>
                <a:lnTo>
                  <a:pt x="265780" y="93270"/>
                </a:lnTo>
                <a:lnTo>
                  <a:pt x="246423" y="55835"/>
                </a:lnTo>
                <a:lnTo>
                  <a:pt x="216905" y="26313"/>
                </a:lnTo>
                <a:lnTo>
                  <a:pt x="179473" y="6952"/>
                </a:lnTo>
                <a:lnTo>
                  <a:pt x="136372" y="0"/>
                </a:lnTo>
                <a:close/>
              </a:path>
            </a:pathLst>
          </a:custGeom>
          <a:solidFill>
            <a:srgbClr val="A14C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0882043" y="386245"/>
            <a:ext cx="156159" cy="1648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67300" y="684050"/>
            <a:ext cx="10063749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Myriad Pro Cond"/>
                <a:cs typeface="Myriad Pro C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67300" y="1367849"/>
            <a:ext cx="10063749" cy="459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91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2D41EF-7687-4C62-A1E6-93E711906A84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28B80C-D55C-4FDE-944B-A296B9850471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36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esje.pl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bing.com/videos/search?q=eldo+twarze&amp;ru=/videos/search?q%3deldo%2btwarze%26FORM%3dHDRSC4&amp;view=detail&amp;mid=1642277839CCF059931F1642277839CCF059931F&amp;&amp;FORM=VDRVS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youtube.com/watch?v=wTjLZwpmufw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p-rSdt0aFuw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edytazarembskamarciniak/lg5ioabb1awcu6pw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hyperlink" Target="https://epodreczniki.pl/a/z-pamietnika-polskiego-szlachcica-czyli-fraszki-jana-kochanowskiego/Dxclic0G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edytazarembskamarciniak/lg5ioabb1awcu6pw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facebook.com/groups/3475040692558844" TargetMode="External"/><Relationship Id="rId2" Type="http://schemas.openxmlformats.org/officeDocument/2006/relationships/hyperlink" Target="http://www.cdn.leszno.pl/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81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96" y="943721"/>
            <a:ext cx="8301019" cy="426736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470" y="3001001"/>
            <a:ext cx="4773519" cy="2556960"/>
          </a:xfrm>
          <a:prstGeom prst="rect">
            <a:avLst/>
          </a:prstGeom>
        </p:spPr>
      </p:pic>
      <p:sp>
        <p:nvSpPr>
          <p:cNvPr id="4" name="Zwój poziomy 3"/>
          <p:cNvSpPr/>
          <p:nvPr/>
        </p:nvSpPr>
        <p:spPr>
          <a:xfrm>
            <a:off x="715618" y="4804276"/>
            <a:ext cx="4222142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OKE POZNAŃ – DOSZKOLENIE EGZAMINATORÓW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38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34" y="1806934"/>
            <a:ext cx="8465348" cy="394732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164" y="451666"/>
            <a:ext cx="3487214" cy="2328874"/>
          </a:xfrm>
          <a:prstGeom prst="rect">
            <a:avLst/>
          </a:prstGeom>
        </p:spPr>
      </p:pic>
      <p:sp>
        <p:nvSpPr>
          <p:cNvPr id="6" name="Zwój poziomy 5"/>
          <p:cNvSpPr/>
          <p:nvPr/>
        </p:nvSpPr>
        <p:spPr>
          <a:xfrm>
            <a:off x="190830" y="803082"/>
            <a:ext cx="4905955" cy="10038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Różne formy wypowiedzi argumentacyjnej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44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 rotWithShape="1">
          <a:blip r:embed="rId2"/>
          <a:srcRect l="35274" t="26455" r="8399" b="33177"/>
          <a:stretch/>
        </p:blipFill>
        <p:spPr bwMode="auto">
          <a:xfrm>
            <a:off x="0" y="1510748"/>
            <a:ext cx="7195930" cy="4317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wój poziomy 2"/>
          <p:cNvSpPr/>
          <p:nvPr/>
        </p:nvSpPr>
        <p:spPr>
          <a:xfrm>
            <a:off x="357807" y="636502"/>
            <a:ext cx="2385391" cy="87424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Podstawa programowa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758608" y="888959"/>
            <a:ext cx="4508389" cy="48320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Mówienie i pisanie. Uczeń</a:t>
            </a: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tworzy spójne wypowiedzi </a:t>
            </a:r>
            <a:b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następujących formach gatunkowych: </a:t>
            </a:r>
            <a:b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wypowiedź o charakterze argumentacyjnym,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referat, </a:t>
            </a:r>
            <a:b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szkic interpretacyjny, </a:t>
            </a:r>
            <a:b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szkic krytyczny, definicja,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hasło encyklopedyczne, </a:t>
            </a:r>
            <a:b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notatka syntetyzująca.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19268" y="5643640"/>
            <a:ext cx="541484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worzy plan kompozycyjny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dekompozycyjny tekstów </a:t>
            </a:r>
            <a:b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charakterze argumentacyjnym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3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657226" y="104776"/>
            <a:ext cx="10896600" cy="57531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PODSTAWA PROGRAMOWA KSZTAŁCENIA OGÓLNEGO DLA CZTEROLETNIEGO LICEUM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OGÓLNOKSZTAŁCĄCEGO I PIĘCIOLETNIEGO TECHNIKUM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Załącznik nr 1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PIĘCIOLETNIEGO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TECHNIKUM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Celem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kształcenia ogólnego w liceum ogólnokształcącym i technikum jest: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traktowanie uporządkowanej, systematycznej wiedzy jako podstawy kształtowania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umiejętności;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pl-PL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doskonalenie umiejętności myślowo-językowych, takich jak: czytanie 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zrozumieniem, pisanie twórcze, formułowanie pytań i problemów, posługiwanie się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kryteriami, uzasadnianie, wyjaśnianie, klasyfikowanie, wnioskowanie, definiowanie,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posługiwanie się przykładami itp.;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3) rozwijanie osobistych zainteresowań ucznia i integrowanie wiedzy przedmiotowej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 różnych dyscyplin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74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190501" y="257175"/>
            <a:ext cx="6953250" cy="16383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ozpoznaje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argumentacyjny charakter różnych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konstrukcji składniowych i ich funkcje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tekście; wykorzystuje je w budowie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własnych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wypowiedzi.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5705476" y="1438275"/>
            <a:ext cx="6067425" cy="914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ozpoznaje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określa funkcje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tekstu.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190501" y="2352675"/>
            <a:ext cx="5972175" cy="1104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ormułuje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tezy i argumenty w wypowiedzi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ustnej i pisemnej przy użyciu odpowiednich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konstrukcji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składniowych.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5705476" y="2905125"/>
            <a:ext cx="5991224" cy="14097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Rozumie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stosuje w tekstach retorycznych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zasadę kompozycyjną (np. teza, argumenty,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apel, pointa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428624" y="3971925"/>
            <a:ext cx="4695825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Rozróżnia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typy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argumentów.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5067299" y="4657725"/>
            <a:ext cx="6410325" cy="1371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Buduje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wypowiedź w sposób świadomy,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znajomością jej funkcji językowej,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 uwzględnieniem celu i adresata,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 zachowaniem zasad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retoryki.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6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94198" y="1494845"/>
            <a:ext cx="5390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KONIECZNE ANALIZOWANIE KRYTERIÓW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Cel: </a:t>
            </a:r>
            <a:r>
              <a:rPr kumimoji="0" lang="pl-PL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wypowiedź argumentacyjna na egzaminie maturalnym</a:t>
            </a:r>
            <a:endParaRPr kumimoji="0" lang="pl-PL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az 2"/>
          <p:cNvPicPr/>
          <p:nvPr/>
        </p:nvPicPr>
        <p:blipFill rotWithShape="1">
          <a:blip r:embed="rId2"/>
          <a:srcRect l="37256" t="18225" r="8843" b="24750"/>
          <a:stretch/>
        </p:blipFill>
        <p:spPr bwMode="auto">
          <a:xfrm>
            <a:off x="4858247" y="882595"/>
            <a:ext cx="6742706" cy="4150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622067" y="3713260"/>
            <a:ext cx="5510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Uczeń musi wiedzieć, co oznaczają kolejne kryteria, jak  je powinien rozumieć </a:t>
            </a:r>
            <a:b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co musi ćwiczyć. 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2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 flipH="1">
            <a:off x="850790" y="1347746"/>
            <a:ext cx="64326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 Renata Bryzek, dr Wioletta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Kozak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Wypowiedź argumentacyjna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21420" y="2242268"/>
            <a:ext cx="523991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zawiera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stanowisko autora pracy wobec problemu określonego w temacie wypowiedzi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stanowisko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jest poparte logicznymi, merytorycznymi argumentami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argumenty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są poparte właściwymi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przykładami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wywód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argumentacyjny jest uporządkowany według przyjętego przez autora pracy kryterium (np. argumenty są przedstawione od najbardziej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najmniej ważnego albo są zapisane w porządku argument – kontrargument)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233823" y="1399833"/>
            <a:ext cx="5263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wypowiedź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jest spójna i logicznie uporządkowana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styl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wypowiedzi jest jednolity, słownictwo stosowne wobec tematu, zróżnicowana składnia (brak słownictwa potocznego, zdania złożone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wielokrotnie złożone)</a:t>
            </a:r>
          </a:p>
        </p:txBody>
      </p:sp>
    </p:spTree>
    <p:extLst>
      <p:ext uri="{BB962C8B-B14F-4D97-AF65-F5344CB8AC3E}">
        <p14:creationId xmlns:p14="http://schemas.microsoft.com/office/powerpoint/2010/main" val="202837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6003" y="1296063"/>
            <a:ext cx="5208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Od początku uczeń musi mieć świadomość, czym są konteksty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co  oznacza ich funkcjonalne wykorzystanie.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26003" y="2361219"/>
            <a:ext cx="97482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Kontekst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należy rozumieć </a:t>
            </a:r>
            <a:r>
              <a:rPr kumimoji="0" lang="pl-PL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jako odniesienie się przez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zdającego w pracy do np.: innego utworu literackiego,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historii literatury, teorii literatury, charakteru epoki,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biografii autora, filmu, spektaklu teatralnego, utworu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muzycznego, dzieła plastycznego, mitologii, Biblii,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religii, historii, filozofii, kwestii politycznych, kwestii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społecznych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wybrane przez zdającego w sposób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celowy, przydatne do osadzenia omawianego utworu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szerszej perspektywie i pogłębionego odczytania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sensów utworu literackiego, do którego zdający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odwołuje się w wypracowaniu.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096000" y="1160890"/>
            <a:ext cx="5719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Pogłębienie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omówienie danego zagadnienia poprzez konteksty nie oznacza konieczności dogłębnej analizy samych kontekstów jako takich; w szczególności nie może prowadzić do dygresji stosowanej niefunkcjonalnie.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728668" y="4254045"/>
            <a:ext cx="351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855888" y="5061958"/>
            <a:ext cx="3260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 –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 - 1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6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373" y="1478942"/>
            <a:ext cx="9318929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59957" y="1216549"/>
            <a:ext cx="92553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Wskazówki przy wprowadzaniu kontekstu do wypracowania</a:t>
            </a:r>
            <a:r>
              <a:rPr kumimoji="0" lang="pl-PL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kontekst musi być bezpośrednio związany z analizowanym utworem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lub problemem zawartym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temacie wypracowania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kontekst nie może polegać jedynie na „pochwaleniu się swoją wiedzą czy erudycją”,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 mogą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też być informacje luźno związane 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omawianym utworem lub zagadnieniem,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 mają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służyć pogłębieniu sensu analizowanego dzieła lub problemu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wprowadzenie kontekstu nie wymaga tworzenia nowego akapitu, czasem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wystarczy jednozdaniowa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informacja – ważne, żeby okazała się funkcjonalna.</a:t>
            </a:r>
          </a:p>
        </p:txBody>
      </p:sp>
    </p:spTree>
    <p:extLst>
      <p:ext uri="{BB962C8B-B14F-4D97-AF65-F5344CB8AC3E}">
        <p14:creationId xmlns:p14="http://schemas.microsoft.com/office/powerpoint/2010/main" val="25087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 rotWithShape="1">
          <a:blip r:embed="rId2"/>
          <a:srcRect l="37053" t="25175" r="12367" b="4958"/>
          <a:stretch/>
        </p:blipFill>
        <p:spPr bwMode="auto">
          <a:xfrm>
            <a:off x="620202" y="1976253"/>
            <a:ext cx="7943355" cy="44682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ole tekstowe 2"/>
          <p:cNvSpPr txBox="1"/>
          <p:nvPr/>
        </p:nvSpPr>
        <p:spPr>
          <a:xfrm flipH="1">
            <a:off x="1431235" y="1391478"/>
            <a:ext cx="5669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Wspólna analiza przykładów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8714630" y="2138901"/>
            <a:ext cx="3013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kontekstach szerzej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kolejnym spotkaniu.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854024" y="1081377"/>
            <a:ext cx="4126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Przykładowe ćwiczenia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„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Materiałach </a:t>
            </a:r>
            <a:r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dodatkowych”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11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17966" y="866741"/>
            <a:ext cx="8449056" cy="1650547"/>
          </a:xfrm>
        </p:spPr>
        <p:txBody>
          <a:bodyPr>
            <a:normAutofit fontScale="90000"/>
          </a:bodyPr>
          <a:lstStyle/>
          <a:p>
            <a:r>
              <a:rPr lang="pl-PL" sz="3600" dirty="0" smtClean="0"/>
              <a:t>Jak przygotować ucznia do egzaminu maturalnego 2023 w zakresie tworzenia wypowiedzi.</a:t>
            </a:r>
            <a:br>
              <a:rPr lang="pl-PL" sz="3600" dirty="0" smtClean="0"/>
            </a:br>
            <a:endParaRPr lang="pl-PL" sz="3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081349" y="2546332"/>
            <a:ext cx="5689600" cy="1477055"/>
          </a:xfrm>
        </p:spPr>
        <p:txBody>
          <a:bodyPr>
            <a:normAutofit/>
          </a:bodyPr>
          <a:lstStyle/>
          <a:p>
            <a:r>
              <a:rPr lang="pl-PL" b="1" dirty="0" smtClean="0"/>
              <a:t>Na podstawie materiałów poszkoleniowych </a:t>
            </a:r>
          </a:p>
          <a:p>
            <a:r>
              <a:rPr lang="pl-PL" b="1" dirty="0" smtClean="0"/>
              <a:t>Agnieszki </a:t>
            </a:r>
            <a:r>
              <a:rPr lang="pl-PL" b="1" dirty="0" err="1" smtClean="0"/>
              <a:t>Romerowicz</a:t>
            </a:r>
            <a:endParaRPr lang="pl-PL" b="1" dirty="0" smtClean="0"/>
          </a:p>
          <a:p>
            <a:r>
              <a:rPr lang="pl-PL" b="1" dirty="0" smtClean="0"/>
              <a:t>Dr Wioletty Kozak</a:t>
            </a:r>
            <a:endParaRPr lang="pl-PL" b="1" dirty="0"/>
          </a:p>
        </p:txBody>
      </p:sp>
      <p:sp>
        <p:nvSpPr>
          <p:cNvPr id="5" name="Prostokąt 4"/>
          <p:cNvSpPr/>
          <p:nvPr/>
        </p:nvSpPr>
        <p:spPr>
          <a:xfrm>
            <a:off x="139338" y="4231753"/>
            <a:ext cx="10833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l-PL" dirty="0">
                <a:solidFill>
                  <a:prstClr val="black"/>
                </a:solidFill>
              </a:rPr>
              <a:t>Zapraszamy:</a:t>
            </a:r>
          </a:p>
          <a:p>
            <a:pPr lvl="0">
              <a:defRPr/>
            </a:pPr>
            <a:r>
              <a:rPr lang="pl-PL" dirty="0">
                <a:solidFill>
                  <a:prstClr val="black"/>
                </a:solidFill>
              </a:rPr>
              <a:t>Iwona </a:t>
            </a:r>
            <a:r>
              <a:rPr lang="pl-PL" dirty="0" err="1">
                <a:solidFill>
                  <a:prstClr val="black"/>
                </a:solidFill>
              </a:rPr>
              <a:t>Gubańska</a:t>
            </a:r>
            <a:r>
              <a:rPr lang="pl-PL" dirty="0">
                <a:solidFill>
                  <a:prstClr val="black"/>
                </a:solidFill>
              </a:rPr>
              <a:t>, nauczyciel języka polskiego w III LO w Lesznie, nauczyciel konsultant w CDN w Lesznie,</a:t>
            </a:r>
          </a:p>
          <a:p>
            <a:pPr lvl="0">
              <a:defRPr/>
            </a:pPr>
            <a:r>
              <a:rPr lang="pl-PL" dirty="0">
                <a:solidFill>
                  <a:prstClr val="black"/>
                </a:solidFill>
              </a:rPr>
              <a:t>Edyta Zarembska-Marciniak, nauczyciel języka polskiego w ZS 4 w Lesznie, doradca metodyczny w CDN w Lesznie.</a:t>
            </a:r>
          </a:p>
        </p:txBody>
      </p:sp>
    </p:spTree>
    <p:extLst>
      <p:ext uri="{BB962C8B-B14F-4D97-AF65-F5344CB8AC3E}">
        <p14:creationId xmlns:p14="http://schemas.microsoft.com/office/powerpoint/2010/main" val="29182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0264" y="1055802"/>
            <a:ext cx="9713536" cy="63488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Od czego zacząć? </a:t>
            </a:r>
            <a:br>
              <a:rPr lang="pl-PL" dirty="0" smtClean="0"/>
            </a:br>
            <a:r>
              <a:rPr lang="pl-PL" sz="2700" dirty="0" smtClean="0">
                <a:solidFill>
                  <a:srgbClr val="7030A0"/>
                </a:solidFill>
              </a:rPr>
              <a:t>Oczywiście ćwiczenie różnych form, również krótszych, prowadzi do celu. </a:t>
            </a:r>
            <a:endParaRPr lang="pl-PL" sz="2700" dirty="0">
              <a:solidFill>
                <a:srgbClr val="7030A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sz="1800" dirty="0" smtClean="0">
                <a:solidFill>
                  <a:srgbClr val="0070C0"/>
                </a:solidFill>
              </a:rPr>
              <a:t>Z </a:t>
            </a:r>
            <a:r>
              <a:rPr lang="pl-PL" sz="1800" dirty="0">
                <a:solidFill>
                  <a:srgbClr val="0070C0"/>
                </a:solidFill>
              </a:rPr>
              <a:t>badań wynika, że częściej osiągamy cel, gdy uzasadniamy swoje stanowisko lub prośbę, niż wtedy, gdy ograniczamy się w swojej wypowiedzi do czystej informacji</a:t>
            </a:r>
            <a:r>
              <a:rPr lang="pl-PL" sz="2000" dirty="0" smtClean="0"/>
              <a:t>. (ZPE)</a:t>
            </a:r>
          </a:p>
          <a:p>
            <a:r>
              <a:rPr lang="pl-PL" dirty="0" smtClean="0"/>
              <a:t>Najlepiej wyjść od problemów bliskich uczniom. </a:t>
            </a:r>
          </a:p>
          <a:p>
            <a:r>
              <a:rPr lang="pl-PL" dirty="0" smtClean="0"/>
              <a:t>Warto kształtować umiejętność sporządzania planu wypowiedzi. </a:t>
            </a:r>
          </a:p>
          <a:p>
            <a:r>
              <a:rPr lang="pl-PL" dirty="0" smtClean="0"/>
              <a:t>W ten sposób nauczą się odróżniania przykładu od argumentu. </a:t>
            </a:r>
          </a:p>
          <a:p>
            <a:r>
              <a:rPr lang="pl-PL" dirty="0" smtClean="0"/>
              <a:t>Przećwiczą rodzaje argumentów. </a:t>
            </a:r>
          </a:p>
          <a:p>
            <a:endParaRPr lang="pl-PL" dirty="0"/>
          </a:p>
          <a:p>
            <a:r>
              <a:rPr lang="pl-PL" dirty="0" smtClean="0"/>
              <a:t>„Szybka kartka” </a:t>
            </a:r>
            <a:endParaRPr lang="pl-PL" dirty="0"/>
          </a:p>
        </p:txBody>
      </p:sp>
      <p:sp>
        <p:nvSpPr>
          <p:cNvPr id="4" name="Zwój poziomy 3"/>
          <p:cNvSpPr/>
          <p:nvPr/>
        </p:nvSpPr>
        <p:spPr>
          <a:xfrm>
            <a:off x="6181478" y="4897200"/>
            <a:ext cx="4194976" cy="103327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</a:t>
            </a: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</a:t>
            </a: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RY</a:t>
            </a: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6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499" y="1225187"/>
            <a:ext cx="5693133" cy="466744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85030" y="3429000"/>
            <a:ext cx="2568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Autorka:</a:t>
            </a:r>
            <a:b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Urszula Kuśmierek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43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65760" y="1337606"/>
            <a:ext cx="1095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https://zpe.gov.pl/a/tworzenie-wypowiedzi-argumentacyjnych-zgodnie-z-zasadami-logiki-i-retoryki/D14Uzaolh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166976" y="238540"/>
            <a:ext cx="209914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ZPE</a:t>
            </a:r>
            <a:endParaRPr kumimoji="0" lang="pl-P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53224" y="2186609"/>
            <a:ext cx="102651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Wybierz jedną odpowiedź z każdego nawiasu i ją uargumentuj, używając nie więcej niż dziesięciu słów.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Filmy lepiej oglądać (w kinie, w domu), ponieważ...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Wakacje wolę spędzać (nad morzem, w górach), ponieważ...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zdaniu matury zamierzam (poszukać pracy, pójść na studia), ponieważ...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Polska (powinna, nie powinna) przystąpić do strefy euro, ponieważ...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923" y="2728271"/>
            <a:ext cx="350550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3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44056" y="1566407"/>
            <a:ext cx="107024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Ułóż po dwie opozycyjne tezy do poniższych problemów w taki sposób, by pomóc odbiorcy w zorientowaniu się, jakie stanowisko zajmuje nadawca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Czy dzieciom adoptowanym należy powiedzieć o tym, że są adoptowane?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Czy w Polsce powinno się wykonywać karę śmierci?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Czy należy pozwolić na eutanazję?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Czy tradycyjne listy zostaną wyparte przez e‑maile?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Czy Zakopane powinno być gospodarzem zimowych igrzysk olimpijskich?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 jest istotniejsze: budowa autostrad czy zachowanie ekosystemu regionu?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31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0264" y="1055802"/>
            <a:ext cx="9713536" cy="63488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2"/>
          <a:srcRect l="31085" t="18421" r="8400" b="6526"/>
          <a:stretch/>
        </p:blipFill>
        <p:spPr bwMode="auto">
          <a:xfrm>
            <a:off x="719190" y="1618891"/>
            <a:ext cx="6237280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az 4"/>
          <p:cNvPicPr/>
          <p:nvPr/>
        </p:nvPicPr>
        <p:blipFill rotWithShape="1">
          <a:blip r:embed="rId3"/>
          <a:srcRect l="30093" t="19205" r="8069" b="6526"/>
          <a:stretch/>
        </p:blipFill>
        <p:spPr bwMode="auto">
          <a:xfrm>
            <a:off x="6885830" y="2560320"/>
            <a:ext cx="4047213" cy="2883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578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52007" y="1470992"/>
            <a:ext cx="7696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Rozmowa Sędziego z Telimeną warto przeanalizować z uczniami jako walkę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argumenty.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92981" y="890546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 TADEUSZ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/>
          <p:cNvPicPr/>
          <p:nvPr/>
        </p:nvPicPr>
        <p:blipFill rotWithShape="1">
          <a:blip r:embed="rId2"/>
          <a:srcRect l="33068" t="47031" r="10383" b="26514"/>
          <a:stretch/>
        </p:blipFill>
        <p:spPr bwMode="auto">
          <a:xfrm>
            <a:off x="103366" y="3138660"/>
            <a:ext cx="6901733" cy="25270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7060758" y="2059388"/>
            <a:ext cx="44527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Obserwacja argumentów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Jakich argumentów mógłby użyć Sędzia, żeby przekonać Telimenę, że opłaca się wydać Zosię za Tadeusza?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59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35" y="1266568"/>
            <a:ext cx="4959730" cy="328953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764696" y="1423283"/>
            <a:ext cx="588396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Ćwiczenie 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Wyszukiwanie argumentów prezentowanych przez uczestników sporu o Kusego i Sokoła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Uczniowie poszukują w tekście odpowiedzi na pytania: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np. Czyj pies był lepszy podczas polowania?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54442" y="4882102"/>
            <a:ext cx="10718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Ćwiczenie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Sędziego nauka o grzeczności jako przykład wywodu argumentacyjnego. Od analizy tekstu literackiego do planu rozprawki. 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 flipH="1">
            <a:off x="155050" y="571233"/>
            <a:ext cx="553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Jak ćwiczyć? 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1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t="1281" r="4411"/>
          <a:stretch/>
        </p:blipFill>
        <p:spPr>
          <a:xfrm>
            <a:off x="510402" y="230487"/>
            <a:ext cx="7636071" cy="503946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42" y="5014224"/>
            <a:ext cx="7094731" cy="1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88029" y="704464"/>
            <a:ext cx="6694714" cy="1325563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Proponowana tematyka warsztatów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63956"/>
            <a:ext cx="10818223" cy="3952875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dirty="0" smtClean="0"/>
              <a:t>oswajanie tekstów poetyckich,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 smtClean="0"/>
              <a:t>poezja ulicy – murale,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 smtClean="0"/>
              <a:t>liryczny hip hop + Czesław Niemen, A. Osiecka…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myślenie pytajne – z fotografiami </a:t>
            </a:r>
            <a:r>
              <a:rPr lang="pl-PL" dirty="0" err="1"/>
              <a:t>Czufut</a:t>
            </a:r>
            <a:r>
              <a:rPr lang="pl-PL" dirty="0"/>
              <a:t> – Kale</a:t>
            </a:r>
            <a:r>
              <a:rPr lang="pl-PL" dirty="0" smtClean="0"/>
              <a:t>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p</a:t>
            </a:r>
            <a:r>
              <a:rPr lang="pl-PL" dirty="0" smtClean="0"/>
              <a:t>ytania uniwersalne do interpretacji poezji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p</a:t>
            </a:r>
            <a:r>
              <a:rPr lang="pl-PL" dirty="0" smtClean="0"/>
              <a:t>ropozycje metodyczne doradców metodycznych i nauczycieli konsultantów - </a:t>
            </a:r>
            <a:r>
              <a:rPr lang="pl-PL" dirty="0" err="1" smtClean="0"/>
              <a:t>padlet</a:t>
            </a:r>
            <a:r>
              <a:rPr lang="pl-PL" dirty="0" smtClean="0"/>
              <a:t>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 smtClean="0"/>
              <a:t>analiza tekstów kultury</a:t>
            </a:r>
            <a:r>
              <a:rPr lang="pl-PL" dirty="0"/>
              <a:t> – MALOWIDŁA Z LASCAUX – ZBIGNIEW HERBERT, </a:t>
            </a:r>
            <a:r>
              <a:rPr lang="pl-PL" dirty="0" smtClean="0"/>
              <a:t>LASCAUX,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uniwersalizm wartości – wprowadzenie do renesansu poprzez fraszki J. Kochanowskiego</a:t>
            </a:r>
            <a:r>
              <a:rPr lang="pl-PL" dirty="0" smtClean="0"/>
              <a:t>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k</a:t>
            </a:r>
            <a:r>
              <a:rPr lang="pl-PL" dirty="0" smtClean="0"/>
              <a:t>atalogi i zestawy ćwiczeń,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m</a:t>
            </a:r>
            <a:r>
              <a:rPr lang="pl-PL" dirty="0" smtClean="0"/>
              <a:t>ówca, </a:t>
            </a:r>
            <a:r>
              <a:rPr lang="pl-PL" dirty="0" err="1" smtClean="0"/>
              <a:t>coach</a:t>
            </a:r>
            <a:r>
              <a:rPr lang="pl-PL" dirty="0" smtClean="0"/>
              <a:t> potrzebny Joannie </a:t>
            </a:r>
            <a:r>
              <a:rPr lang="pl-PL" dirty="0" err="1" smtClean="0"/>
              <a:t>Podborskiej</a:t>
            </a:r>
            <a:r>
              <a:rPr lang="pl-PL" dirty="0" smtClean="0"/>
              <a:t>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 smtClean="0"/>
              <a:t>doskonalenie </a:t>
            </a:r>
            <a:r>
              <a:rPr lang="pl-PL" dirty="0"/>
              <a:t>kompetencji w zakresie formułowania, uzasadniania sądów na temat dzieł literackich oraz innych tekstów kultury, </a:t>
            </a:r>
            <a:endParaRPr lang="pl-PL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pl-PL" dirty="0" smtClean="0"/>
              <a:t>redagowanie </a:t>
            </a:r>
            <a:r>
              <a:rPr lang="pl-PL" dirty="0"/>
              <a:t>własnych wypowiedzi ustnych i </a:t>
            </a:r>
            <a:r>
              <a:rPr lang="pl-PL" dirty="0" smtClean="0"/>
              <a:t>pisemnych,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z</a:t>
            </a:r>
            <a:r>
              <a:rPr lang="pl-PL" dirty="0" smtClean="0"/>
              <a:t>amieszanie wokół „wypracowań</a:t>
            </a:r>
            <a:r>
              <a:rPr lang="pl-PL" dirty="0"/>
              <a:t> </a:t>
            </a:r>
            <a:r>
              <a:rPr lang="pl-PL" dirty="0" smtClean="0"/>
              <a:t>na poziomie podstawowym i rozszerzonym” -  materiał dr W. Kozak oraz A. </a:t>
            </a:r>
            <a:r>
              <a:rPr lang="pl-PL" dirty="0" err="1" smtClean="0"/>
              <a:t>Romerowicz</a:t>
            </a:r>
            <a:r>
              <a:rPr lang="pl-PL" dirty="0" smtClean="0"/>
              <a:t>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52411" y="365125"/>
            <a:ext cx="1845461" cy="100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62498" y="652507"/>
            <a:ext cx="7931331" cy="1325563"/>
          </a:xfrm>
        </p:spPr>
        <p:txBody>
          <a:bodyPr/>
          <a:lstStyle/>
          <a:p>
            <a:r>
              <a:rPr lang="pl-PL" dirty="0" smtClean="0"/>
              <a:t>Jak oswajać z uczniami metafory?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76400" y="1825625"/>
            <a:ext cx="10515600" cy="4351338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Warto zaproponować ćwiczenia w tym zakresie.</a:t>
            </a:r>
          </a:p>
          <a:p>
            <a:pPr>
              <a:buNone/>
            </a:pPr>
            <a:r>
              <a:rPr lang="pl-PL" dirty="0" smtClean="0"/>
              <a:t>Zgromadź metafory, którymi posługujemy się w języku i pojawiają się tam elementy ludzkiego ciała, nazwy zwierząt…</a:t>
            </a:r>
          </a:p>
          <a:p>
            <a:pPr>
              <a:buNone/>
            </a:pPr>
            <a:r>
              <a:rPr lang="pl-PL" dirty="0" smtClean="0"/>
              <a:t>Jakich bohaterów literackich mogą charakteryzować?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5868735" y="3775103"/>
            <a:ext cx="44951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 smtClean="0">
                <a:latin typeface="Ubuntu" pitchFamily="34" charset="0"/>
              </a:rPr>
              <a:t>umywać ręce</a:t>
            </a:r>
          </a:p>
          <a:p>
            <a:r>
              <a:rPr lang="pl-PL" sz="2400" i="1" dirty="0" smtClean="0">
                <a:latin typeface="Ubuntu" pitchFamily="34" charset="0"/>
              </a:rPr>
              <a:t>być ślepym na czyjąś krzywdę</a:t>
            </a:r>
          </a:p>
          <a:p>
            <a:r>
              <a:rPr lang="pl-PL" sz="2400" i="1" dirty="0" smtClean="0">
                <a:latin typeface="Ubuntu" pitchFamily="34" charset="0"/>
              </a:rPr>
              <a:t>ma łeb do interesu</a:t>
            </a:r>
          </a:p>
          <a:p>
            <a:r>
              <a:rPr lang="pl-PL" sz="2400" dirty="0" smtClean="0">
                <a:latin typeface="Ubuntu" pitchFamily="34" charset="0"/>
              </a:rPr>
              <a:t>ten </a:t>
            </a:r>
            <a:r>
              <a:rPr lang="pl-PL" sz="2400" i="1" dirty="0" smtClean="0">
                <a:latin typeface="Ubuntu" pitchFamily="34" charset="0"/>
              </a:rPr>
              <a:t>ma nosa</a:t>
            </a:r>
          </a:p>
          <a:p>
            <a:r>
              <a:rPr lang="pl-PL" sz="2400" i="1" dirty="0" smtClean="0">
                <a:latin typeface="Ubuntu" pitchFamily="34" charset="0"/>
              </a:rPr>
              <a:t>leżeć brzuchem do góry</a:t>
            </a:r>
          </a:p>
          <a:p>
            <a:r>
              <a:rPr lang="pl-PL" sz="2400" dirty="0" smtClean="0">
                <a:latin typeface="Ubuntu" pitchFamily="34" charset="0"/>
              </a:rPr>
              <a:t>On to</a:t>
            </a:r>
            <a:r>
              <a:rPr lang="pl-PL" sz="2400" i="1" dirty="0" smtClean="0">
                <a:latin typeface="Ubuntu" pitchFamily="34" charset="0"/>
              </a:rPr>
              <a:t> ma plecy</a:t>
            </a:r>
            <a:endParaRPr lang="pl-PL" sz="2400" dirty="0"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33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48640" y="1637969"/>
            <a:ext cx="9859617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Co nowego w CKE?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Wymogi wypowiedzi argumentacyjnej w kontekście prawa oświatowego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Niezbędna znajomość kryteriów oceny wypowiedzi pisemnej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Konteksty – „</a:t>
            </a:r>
            <a:r>
              <a:rPr kumimoji="0" lang="pl-P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zajawka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Od czego zacząć ćwiczenia doskonalące umiejętność redagowania wypowiedzi argumentacyjnej?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/więcej w 2. części spotkania/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48640" y="764771"/>
            <a:ext cx="157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Cz.1.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187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335" t="30453" r="52555" b="19002"/>
          <a:stretch/>
        </p:blipFill>
        <p:spPr>
          <a:xfrm>
            <a:off x="95795" y="1766047"/>
            <a:ext cx="3082834" cy="3720353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4624251" y="1119716"/>
            <a:ext cx="6729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>
                <a:hlinkClick r:id="rId3"/>
              </a:rPr>
              <a:t>Loesje</a:t>
            </a:r>
            <a:r>
              <a:rPr lang="pl-PL" dirty="0">
                <a:hlinkClick r:id="rId3"/>
              </a:rPr>
              <a:t> Polska - warsztaty, kreatywne pisanie, plakaty, kalendarze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/>
          <a:srcRect t="12962" r="4702" b="29465"/>
          <a:stretch/>
        </p:blipFill>
        <p:spPr>
          <a:xfrm>
            <a:off x="3117669" y="1489048"/>
            <a:ext cx="8717279" cy="4659203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8133806" y="2060020"/>
            <a:ext cx="3640182" cy="3927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109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19" t="24690" r="26922" b="34883"/>
          <a:stretch/>
        </p:blipFill>
        <p:spPr>
          <a:xfrm>
            <a:off x="0" y="2020389"/>
            <a:ext cx="11631111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6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62057" y="312874"/>
            <a:ext cx="4691743" cy="941161"/>
          </a:xfrm>
        </p:spPr>
        <p:txBody>
          <a:bodyPr>
            <a:normAutofit/>
          </a:bodyPr>
          <a:lstStyle/>
          <a:p>
            <a:r>
              <a:rPr lang="pl-PL" sz="3200" dirty="0" smtClean="0"/>
              <a:t>Liryczny hip hop i Polikarp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160" y="118119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 err="1">
                <a:hlinkClick r:id="rId2"/>
              </a:rPr>
              <a:t>Eldo</a:t>
            </a:r>
            <a:r>
              <a:rPr lang="pl-PL" dirty="0">
                <a:hlinkClick r:id="rId2"/>
              </a:rPr>
              <a:t> &amp; </a:t>
            </a:r>
            <a:r>
              <a:rPr lang="pl-PL" dirty="0" err="1">
                <a:hlinkClick r:id="rId2"/>
              </a:rPr>
              <a:t>HiFi</a:t>
            </a:r>
            <a:r>
              <a:rPr lang="pl-PL" dirty="0">
                <a:hlinkClick r:id="rId2"/>
              </a:rPr>
              <a:t> Banda - Twarze Tekst - Bing video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" y="1775383"/>
            <a:ext cx="3287723" cy="160027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460" y="1684020"/>
            <a:ext cx="7802880" cy="43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94812" y="875598"/>
            <a:ext cx="6529796" cy="409141"/>
          </a:xfrm>
        </p:spPr>
        <p:txBody>
          <a:bodyPr>
            <a:normAutofit fontScale="90000"/>
          </a:bodyPr>
          <a:lstStyle/>
          <a:p>
            <a:r>
              <a:rPr lang="pl-PL" sz="2800" dirty="0" smtClean="0"/>
              <a:t>Od metafory do piosenki – oswajanie poezji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320834" y="1284739"/>
            <a:ext cx="9261566" cy="4132581"/>
          </a:xfrm>
        </p:spPr>
        <p:txBody>
          <a:bodyPr/>
          <a:lstStyle/>
          <a:p>
            <a:pPr>
              <a:buNone/>
            </a:pPr>
            <a:r>
              <a:rPr lang="pl-PL" sz="2400" dirty="0" smtClean="0"/>
              <a:t>Jakie macie Państwo propozycje pracy z tekstem Cz. Niemena </a:t>
            </a:r>
            <a:r>
              <a:rPr lang="pl-PL" sz="2400" i="1" dirty="0" smtClean="0"/>
              <a:t>Dziwny jest ten świat </a:t>
            </a:r>
            <a:r>
              <a:rPr lang="pl-PL" sz="2400" dirty="0" smtClean="0"/>
              <a:t> </a:t>
            </a:r>
            <a:r>
              <a:rPr lang="pl-PL" sz="2400" dirty="0" smtClean="0">
                <a:hlinkClick r:id="rId2"/>
              </a:rPr>
              <a:t>https://www.youtube.com/watch?v=wTjLZwpmufw</a:t>
            </a:r>
            <a:endParaRPr lang="pl-PL" sz="2400" dirty="0" smtClean="0"/>
          </a:p>
          <a:p>
            <a:pPr>
              <a:buNone/>
            </a:pPr>
            <a:r>
              <a:rPr lang="pl-PL" sz="2400" dirty="0" smtClean="0"/>
              <a:t>Poszukajmy lektur, motywów, do których możemy ten tekst wykorzystać. </a:t>
            </a:r>
          </a:p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" y="2934517"/>
            <a:ext cx="1202055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6529796" y="2910547"/>
            <a:ext cx="5505450" cy="3757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877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08372" y="513172"/>
            <a:ext cx="2871651" cy="810532"/>
          </a:xfrm>
        </p:spPr>
        <p:txBody>
          <a:bodyPr>
            <a:normAutofit/>
          </a:bodyPr>
          <a:lstStyle/>
          <a:p>
            <a:r>
              <a:rPr lang="pl-PL" sz="3200" i="1" dirty="0" smtClean="0"/>
              <a:t>Niech żyje bal</a:t>
            </a:r>
            <a:endParaRPr lang="pl-PL" sz="3200" i="1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838200" y="1010194"/>
            <a:ext cx="10515600" cy="5166769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               Motyw tańca w literaturze i sztuce.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61" y="2491406"/>
            <a:ext cx="4005419" cy="267637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798" y="1323704"/>
            <a:ext cx="3122536" cy="374836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343" y="4608482"/>
            <a:ext cx="2609314" cy="215207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841" y="1637214"/>
            <a:ext cx="364572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6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55274" y="966017"/>
            <a:ext cx="7495903" cy="557983"/>
          </a:xfrm>
        </p:spPr>
        <p:txBody>
          <a:bodyPr>
            <a:normAutofit/>
          </a:bodyPr>
          <a:lstStyle/>
          <a:p>
            <a:r>
              <a:rPr lang="pl-PL" sz="2400" dirty="0" smtClean="0"/>
              <a:t>Carpe </a:t>
            </a:r>
            <a:r>
              <a:rPr lang="pl-PL" sz="2400" dirty="0" err="1" smtClean="0"/>
              <a:t>diem</a:t>
            </a:r>
            <a:r>
              <a:rPr lang="pl-PL" sz="2400" dirty="0" smtClean="0"/>
              <a:t> – </a:t>
            </a:r>
            <a:r>
              <a:rPr lang="pl-PL" sz="2400" dirty="0" err="1" smtClean="0"/>
              <a:t>danse</a:t>
            </a:r>
            <a:r>
              <a:rPr lang="pl-PL" sz="2400" dirty="0" smtClean="0"/>
              <a:t> </a:t>
            </a:r>
            <a:r>
              <a:rPr lang="pl-PL" sz="2400" dirty="0" err="1" smtClean="0"/>
              <a:t>macabre</a:t>
            </a:r>
            <a:r>
              <a:rPr lang="pl-PL" sz="2400" dirty="0" smtClean="0"/>
              <a:t> – </a:t>
            </a:r>
            <a:r>
              <a:rPr lang="pl-PL" sz="2400" dirty="0" err="1" smtClean="0"/>
              <a:t>vanitas</a:t>
            </a:r>
            <a:r>
              <a:rPr lang="pl-PL" sz="2400" dirty="0" smtClean="0"/>
              <a:t> – memento mori</a:t>
            </a:r>
            <a:endParaRPr lang="pl-PL" sz="2400" dirty="0"/>
          </a:p>
        </p:txBody>
      </p:sp>
      <p:sp>
        <p:nvSpPr>
          <p:cNvPr id="12" name="Symbol zastępczy zawartości 11"/>
          <p:cNvSpPr>
            <a:spLocks noGrp="1"/>
          </p:cNvSpPr>
          <p:nvPr>
            <p:ph idx="1"/>
          </p:nvPr>
        </p:nvSpPr>
        <p:spPr>
          <a:xfrm>
            <a:off x="1055914" y="21510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/>
              <a:t>WPROWADZENIE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>Historia tańca (wiedza o kulturze) - towarzyszy człowiekowi od zawsze. Pierwsze zapiski w literaturze pojawiły się w starożytności (Homer, Stary Testament). Dawniej tańczono przed walkami, dla sprowadzenia deszczu lub ze względu na inne rytuały</a:t>
            </a:r>
            <a:r>
              <a:rPr lang="pl-PL" sz="2400" dirty="0" smtClean="0"/>
              <a:t>.</a:t>
            </a:r>
          </a:p>
          <a:p>
            <a:pPr marL="0" indent="0">
              <a:buNone/>
            </a:pPr>
            <a:r>
              <a:rPr lang="pl-PL" sz="2400" dirty="0">
                <a:hlinkClick r:id="rId2"/>
              </a:rPr>
              <a:t>https://</a:t>
            </a:r>
            <a:r>
              <a:rPr lang="pl-PL" sz="2400" dirty="0" smtClean="0">
                <a:hlinkClick r:id="rId2"/>
              </a:rPr>
              <a:t>www.youtube.com/watch?v=p-rSdt0aFuw</a:t>
            </a:r>
            <a:endParaRPr lang="pl-PL" sz="2400" dirty="0" smtClean="0"/>
          </a:p>
          <a:p>
            <a:pPr marL="0" indent="0">
              <a:buNone/>
            </a:pPr>
            <a:r>
              <a:rPr lang="pl-PL" sz="2400" dirty="0" smtClean="0"/>
              <a:t>Uczniowie poszukują tekstów kultury – motyw tańca.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981" y="3843157"/>
            <a:ext cx="3773864" cy="220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9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29446" y="992142"/>
            <a:ext cx="7295606" cy="549275"/>
          </a:xfrm>
        </p:spPr>
        <p:txBody>
          <a:bodyPr>
            <a:normAutofit/>
          </a:bodyPr>
          <a:lstStyle/>
          <a:p>
            <a:r>
              <a:rPr lang="pl-PL" sz="2800" dirty="0" smtClean="0"/>
              <a:t>Myślenie </a:t>
            </a:r>
            <a:r>
              <a:rPr lang="pl-PL" sz="2800" dirty="0"/>
              <a:t>pytajne – z fotografiami </a:t>
            </a:r>
            <a:r>
              <a:rPr lang="pl-PL" sz="2800" dirty="0" err="1"/>
              <a:t>Czufut</a:t>
            </a:r>
            <a:r>
              <a:rPr lang="pl-PL" sz="2800" dirty="0"/>
              <a:t> – Kale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604554" y="15414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/>
              <a:t>Przeczytaj sonet Adama Mickiewicza </a:t>
            </a:r>
            <a:r>
              <a:rPr lang="pl-PL" sz="2200" b="1" i="1" dirty="0"/>
              <a:t>Droga nad przepaścią </a:t>
            </a:r>
            <a:r>
              <a:rPr lang="pl-PL" sz="2200" b="1" i="1" dirty="0" err="1"/>
              <a:t>Czufut</a:t>
            </a:r>
            <a:r>
              <a:rPr lang="pl-PL" sz="2200" b="1" i="1" dirty="0"/>
              <a:t>-Kale</a:t>
            </a:r>
            <a:r>
              <a:rPr lang="pl-PL" sz="2200" dirty="0"/>
              <a:t>. Zastanów się, co w wierszu jest dla ciebie niezrozumiałe lub niezwykłe, co zwróciło twoją uwagę lub co cię zaintrygowało. Zapisz pytanie na karteczce samoprzylepnej. Możesz zadać </a:t>
            </a:r>
            <a:r>
              <a:rPr lang="pl-PL" sz="2200" dirty="0" smtClean="0"/>
              <a:t>więcej </a:t>
            </a:r>
            <a:r>
              <a:rPr lang="pl-PL" sz="2200" dirty="0"/>
              <a:t>pytań, ale każde powinieneś zapisać na osobnej </a:t>
            </a:r>
            <a:r>
              <a:rPr lang="pl-PL" sz="2200" dirty="0" smtClean="0"/>
              <a:t>karteczce.</a:t>
            </a:r>
            <a:endParaRPr lang="pl-PL" sz="2200" dirty="0"/>
          </a:p>
        </p:txBody>
      </p:sp>
      <p:sp>
        <p:nvSpPr>
          <p:cNvPr id="6" name="Prostokąt 5"/>
          <p:cNvSpPr/>
          <p:nvPr/>
        </p:nvSpPr>
        <p:spPr>
          <a:xfrm>
            <a:off x="766354" y="2922622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Co zobaczył Pielgrzym przez świata szczeliny?</a:t>
            </a:r>
          </a:p>
          <a:p>
            <a:r>
              <a:rPr lang="pl-PL" dirty="0"/>
              <a:t>• Jak to możliwe, żeby jeździec powierzał swój rozum końskim kopytom?</a:t>
            </a:r>
          </a:p>
          <a:p>
            <a:r>
              <a:rPr lang="pl-PL" dirty="0"/>
              <a:t>• Gdzie znajduje się studnia Al-Kairu?</a:t>
            </a:r>
          </a:p>
          <a:p>
            <a:r>
              <a:rPr lang="pl-PL" dirty="0"/>
              <a:t>• Dlaczego źrenica spadła i nie uderza o dno studni?</a:t>
            </a:r>
          </a:p>
          <a:p>
            <a:r>
              <a:rPr lang="pl-PL" dirty="0"/>
              <a:t>• Czym jest studnia?</a:t>
            </a:r>
          </a:p>
          <a:p>
            <a:r>
              <a:rPr lang="pl-PL" dirty="0"/>
              <a:t>• Jakie znaczenie ma przepaść?</a:t>
            </a:r>
          </a:p>
          <a:p>
            <a:r>
              <a:rPr lang="pl-PL" dirty="0"/>
              <a:t>• Jak wygląda przestrzeń, sytuacja z punktu widzenia konia?</a:t>
            </a:r>
          </a:p>
          <a:p>
            <a:r>
              <a:rPr lang="pl-PL" dirty="0"/>
              <a:t>• Jakie znaczenie ma motyw podróży, drogi?</a:t>
            </a:r>
          </a:p>
          <a:p>
            <a:r>
              <a:rPr lang="pl-PL" dirty="0"/>
              <a:t>• Kim jest Mirza?</a:t>
            </a:r>
          </a:p>
          <a:p>
            <a:r>
              <a:rPr lang="pl-PL" dirty="0"/>
              <a:t>• Co myślał Mirza?</a:t>
            </a:r>
          </a:p>
          <a:p>
            <a:r>
              <a:rPr lang="pl-PL" dirty="0"/>
              <a:t>• Czym są świata szczeliny?</a:t>
            </a:r>
          </a:p>
        </p:txBody>
      </p:sp>
      <p:sp>
        <p:nvSpPr>
          <p:cNvPr id="8" name="Prostokąt 7"/>
          <p:cNvSpPr/>
          <p:nvPr/>
        </p:nvSpPr>
        <p:spPr>
          <a:xfrm>
            <a:off x="6749142" y="2922622"/>
            <a:ext cx="49029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Możesz zaproponować poszczególnym grupom różne kierunki interpretacji wskazane przez pytania. Nie nazywaj poszczególnych szkół interpretacyjnych – badania kulturowe, </a:t>
            </a:r>
            <a:r>
              <a:rPr lang="pl-PL" dirty="0" smtClean="0"/>
              <a:t>strukturalizm</a:t>
            </a:r>
            <a:r>
              <a:rPr lang="pl-PL" dirty="0"/>
              <a:t>, semiotyka, hermeneutyka, dekonstrukcja – ale wskaż uczniom, nad jakimi </a:t>
            </a:r>
            <a:r>
              <a:rPr lang="pl-PL" dirty="0" smtClean="0"/>
              <a:t>zagadnieniami </a:t>
            </a:r>
            <a:r>
              <a:rPr lang="pl-PL" dirty="0"/>
              <a:t>mają pracować. </a:t>
            </a:r>
            <a:endParaRPr lang="pl-PL" dirty="0" smtClean="0"/>
          </a:p>
          <a:p>
            <a:r>
              <a:rPr lang="pl-PL" dirty="0" err="1" smtClean="0"/>
              <a:t>Przypominajka</a:t>
            </a:r>
            <a:r>
              <a:rPr lang="pl-PL" dirty="0" smtClean="0"/>
              <a:t>, </a:t>
            </a:r>
            <a:r>
              <a:rPr lang="pl-PL" i="1" dirty="0" smtClean="0"/>
              <a:t>Wszystko jest poezja, </a:t>
            </a:r>
            <a:r>
              <a:rPr lang="pl-PL" dirty="0" smtClean="0"/>
              <a:t>s.27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42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511" t="15883" r="30186" b="58700"/>
          <a:stretch/>
        </p:blipFill>
        <p:spPr>
          <a:xfrm>
            <a:off x="130628" y="78672"/>
            <a:ext cx="5660572" cy="413627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489166"/>
            <a:ext cx="6322423" cy="517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0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133" t="26690" r="29173" b="20474"/>
          <a:stretch/>
        </p:blipFill>
        <p:spPr>
          <a:xfrm>
            <a:off x="2656114" y="0"/>
            <a:ext cx="9535886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3871" y="618309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/>
              <a:t>Propozycje ćwiczeń przygotowane przez uczestników szkolenia ORE i CKE </a:t>
            </a:r>
            <a:endParaRPr lang="pl-PL" sz="2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93542" y="1862637"/>
            <a:ext cx="7798661" cy="5073427"/>
          </a:xfrm>
        </p:spPr>
        <p:txBody>
          <a:bodyPr/>
          <a:lstStyle/>
          <a:p>
            <a:r>
              <a:rPr lang="pl-PL" sz="2200" dirty="0" smtClean="0"/>
              <a:t>Dziurawiec według metody prof. </a:t>
            </a:r>
            <a:r>
              <a:rPr lang="pl-PL" sz="2200" dirty="0" err="1" smtClean="0"/>
              <a:t>Dyduchowej</a:t>
            </a:r>
            <a:r>
              <a:rPr lang="pl-PL" sz="2200" dirty="0" smtClean="0"/>
              <a:t> –</a:t>
            </a:r>
          </a:p>
          <a:p>
            <a:pPr>
              <a:buNone/>
            </a:pPr>
            <a:r>
              <a:rPr lang="pl-PL" sz="2200" dirty="0" smtClean="0">
                <a:solidFill>
                  <a:schemeClr val="tx1"/>
                </a:solidFill>
              </a:rPr>
              <a:t>     P. Anna Nakielska- Kowalska</a:t>
            </a:r>
            <a:r>
              <a:rPr lang="pl-PL" sz="2200" dirty="0" smtClean="0"/>
              <a:t>.</a:t>
            </a:r>
          </a:p>
          <a:p>
            <a:r>
              <a:rPr lang="pl-PL" sz="2200" dirty="0" smtClean="0"/>
              <a:t>Konspekt tekstu argumentacyjnego – P. Beata Kapela-Bagińska.</a:t>
            </a:r>
          </a:p>
          <a:p>
            <a:r>
              <a:rPr lang="pl-PL" sz="2200" dirty="0" smtClean="0"/>
              <a:t>Przed maturą – pamiętaj – P. </a:t>
            </a:r>
            <a:r>
              <a:rPr lang="pl-PL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Violetta Dudziak</a:t>
            </a:r>
            <a:r>
              <a:rPr lang="pl-PL" sz="2200" dirty="0" smtClean="0"/>
              <a:t>.</a:t>
            </a:r>
          </a:p>
          <a:p>
            <a:r>
              <a:rPr lang="pl-PL" sz="2200" dirty="0" smtClean="0"/>
              <a:t>Szybka kartka -  P. Urszula Kuśmierek.</a:t>
            </a:r>
          </a:p>
          <a:p>
            <a:r>
              <a:rPr lang="pl-PL" sz="2200" dirty="0" smtClean="0"/>
              <a:t>Słownictwo argumentacyjne – CDN Leszno.</a:t>
            </a:r>
          </a:p>
          <a:p>
            <a:r>
              <a:rPr lang="pl-PL" sz="2200" dirty="0" smtClean="0"/>
              <a:t>Ćwiczymy streszczanie – CDN Leszno.</a:t>
            </a:r>
          </a:p>
          <a:p>
            <a:pPr>
              <a:buNone/>
            </a:pPr>
            <a:endParaRPr lang="pl-PL" sz="2200" dirty="0" smtClean="0"/>
          </a:p>
          <a:p>
            <a:pPr>
              <a:buNone/>
            </a:pPr>
            <a:r>
              <a:rPr lang="pl-PL" sz="2200" dirty="0" smtClean="0"/>
              <a:t>Zapraszam do</a:t>
            </a:r>
          </a:p>
          <a:p>
            <a:pPr>
              <a:buNone/>
            </a:pPr>
            <a:r>
              <a:rPr lang="pl-PL" sz="2200" dirty="0" smtClean="0">
                <a:hlinkClick r:id="rId2"/>
              </a:rPr>
              <a:t>https://padlet.com/edytazarembskamarciniak/lg5ioabb1awcu6pw</a:t>
            </a:r>
            <a:endParaRPr lang="pl-PL" sz="2200" dirty="0" smtClean="0"/>
          </a:p>
          <a:p>
            <a:pPr>
              <a:buNone/>
            </a:pPr>
            <a:endParaRPr lang="pl-PL" sz="2200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47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0264" y="1055802"/>
            <a:ext cx="9713536" cy="63488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CO NOWEGO W CKE? Zapewne wszyscy </a:t>
            </a:r>
            <a:br>
              <a:rPr lang="pl-PL" dirty="0" smtClean="0"/>
            </a:br>
            <a:r>
              <a:rPr lang="pl-PL" dirty="0" smtClean="0"/>
              <a:t>już wiedzą, ale może warto przypomnieć…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211" y="1983984"/>
            <a:ext cx="9303436" cy="411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6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pl-PL" b="1" i="1">
                <a:latin typeface="Times New Roman"/>
                <a:ea typeface="Times New Roman"/>
                <a:cs typeface="Times New Roman"/>
                <a:sym typeface="Times New Roman"/>
              </a:rPr>
              <a:t>Jakie wartości są ważne w życiu człowieka? Rozważania inspirowane wybranymi fraszkami Jana Kochanowskiego.</a:t>
            </a: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4007768" y="4725144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pl-PL" dirty="0" smtClean="0"/>
              <a:t>Wprowadzenie do epoki poprzez teksty literackie.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143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pic>
        <p:nvPicPr>
          <p:cNvPr id="91" name="Google Shape;91;p2" descr="C:\Users\Adm\Desktop\dwór w czarnolesie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35560" y="476673"/>
            <a:ext cx="4464496" cy="2604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 descr="C:\Users\Adm\Desktop\lip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24926" y="1"/>
            <a:ext cx="1743075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 descr="C:\Users\Adm\Desktop\07 sentencje kochanowski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839" y="3067892"/>
            <a:ext cx="6120680" cy="3568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 descr="C:\Users\Adm\Desktop\lipa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2240" y="1914589"/>
            <a:ext cx="3048000" cy="195103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8842591" y="5604968"/>
            <a:ext cx="3195105" cy="830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pl-PL" sz="2400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Aksjologia według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pl-PL" sz="2400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Jana Kochanowskiego</a:t>
            </a:r>
            <a:endParaRPr sz="2400" b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7510463" y="4410906"/>
            <a:ext cx="457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pl-PL" u="sng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https://epodreczniki.pl/a/z-pamietnika-polskiego-szlachcica-czyli-fraszki-jana-kochanowskiego/Dxclic0Gf</a:t>
            </a:r>
            <a:endParaRPr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58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pl-PL"/>
              <a:t>Interpretacja utworu poetyckiego</a:t>
            </a:r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body" idx="1"/>
          </p:nvPr>
        </p:nvSpPr>
        <p:spPr>
          <a:xfrm>
            <a:off x="1524000" y="1600201"/>
            <a:ext cx="91440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514350" indent="-51435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  <a:buAutoNum type="arabicPeriod"/>
            </a:pPr>
            <a:r>
              <a:rPr lang="pl-PL" b="1">
                <a:latin typeface="Times New Roman"/>
                <a:ea typeface="Times New Roman"/>
                <a:cs typeface="Times New Roman"/>
                <a:sym typeface="Times New Roman"/>
              </a:rPr>
              <a:t>Kim jest nadawca wiersza?</a:t>
            </a:r>
            <a:endParaRPr b="1"/>
          </a:p>
          <a:p>
            <a:pPr marL="514350" indent="-514350">
              <a:lnSpc>
                <a:spcPct val="115000"/>
              </a:lnSpc>
              <a:spcBef>
                <a:spcPts val="448"/>
              </a:spcBef>
              <a:buSzPct val="100000"/>
              <a:buFont typeface="Times New Roman"/>
              <a:buAutoNum type="arabicPeriod"/>
            </a:pPr>
            <a:r>
              <a:rPr lang="pl-PL" b="1">
                <a:latin typeface="Times New Roman"/>
                <a:ea typeface="Times New Roman"/>
                <a:cs typeface="Times New Roman"/>
                <a:sym typeface="Times New Roman"/>
              </a:rPr>
              <a:t>Do kogo się zwraca?</a:t>
            </a:r>
            <a:endParaRPr b="1"/>
          </a:p>
          <a:p>
            <a:pPr marL="514350" indent="-514350">
              <a:lnSpc>
                <a:spcPct val="115000"/>
              </a:lnSpc>
              <a:spcBef>
                <a:spcPts val="448"/>
              </a:spcBef>
              <a:buSzPct val="100000"/>
              <a:buFont typeface="Times New Roman"/>
              <a:buAutoNum type="arabicPeriod"/>
            </a:pPr>
            <a:r>
              <a:rPr lang="pl-PL" b="1">
                <a:latin typeface="Times New Roman"/>
                <a:ea typeface="Times New Roman"/>
                <a:cs typeface="Times New Roman"/>
                <a:sym typeface="Times New Roman"/>
              </a:rPr>
              <a:t>Co jest tematem utworu?</a:t>
            </a:r>
            <a:endParaRPr b="1"/>
          </a:p>
          <a:p>
            <a:pPr marL="514350" indent="-514350">
              <a:lnSpc>
                <a:spcPct val="115000"/>
              </a:lnSpc>
              <a:spcBef>
                <a:spcPts val="448"/>
              </a:spcBef>
              <a:buSzPct val="100000"/>
              <a:buFont typeface="Times New Roman"/>
              <a:buAutoNum type="arabicPeriod"/>
            </a:pPr>
            <a:r>
              <a:rPr lang="pl-PL" b="1">
                <a:latin typeface="Times New Roman"/>
                <a:ea typeface="Times New Roman"/>
                <a:cs typeface="Times New Roman"/>
                <a:sym typeface="Times New Roman"/>
              </a:rPr>
              <a:t>Jakie wartości są szczególnie ważne dla osoby mówiącej? Wymień je i zakreśl cytat w tekście to potwierdzający.</a:t>
            </a:r>
            <a:endParaRPr b="1"/>
          </a:p>
          <a:p>
            <a:pPr marL="514350" indent="-514350">
              <a:lnSpc>
                <a:spcPct val="115000"/>
              </a:lnSpc>
              <a:spcBef>
                <a:spcPts val="448"/>
              </a:spcBef>
              <a:buSzPct val="100000"/>
              <a:buFont typeface="Times New Roman"/>
              <a:buAutoNum type="arabicPeriod"/>
            </a:pPr>
            <a:r>
              <a:rPr lang="pl-PL" b="1">
                <a:latin typeface="Times New Roman"/>
                <a:ea typeface="Times New Roman"/>
                <a:cs typeface="Times New Roman"/>
                <a:sym typeface="Times New Roman"/>
              </a:rPr>
              <a:t>Uzupełnij  klasową mapę myśli dotyczącą ważnych wartości  opisanych w utworze.</a:t>
            </a:r>
            <a:endParaRPr b="1"/>
          </a:p>
          <a:p>
            <a:pPr marL="514350" indent="-514350">
              <a:lnSpc>
                <a:spcPct val="115000"/>
              </a:lnSpc>
              <a:spcBef>
                <a:spcPts val="448"/>
              </a:spcBef>
              <a:buSzPct val="100000"/>
              <a:buFont typeface="Times New Roman"/>
              <a:buAutoNum type="arabicPeriod"/>
            </a:pPr>
            <a:r>
              <a:rPr lang="pl-PL" b="1">
                <a:latin typeface="Times New Roman"/>
                <a:ea typeface="Times New Roman"/>
                <a:cs typeface="Times New Roman"/>
                <a:sym typeface="Times New Roman"/>
              </a:rPr>
              <a:t>W centrum zapisz tytuł wiersza – kolejne konary to wartości, następne od nich odchodzące to cytaty. </a:t>
            </a:r>
            <a:endParaRPr b="1"/>
          </a:p>
          <a:p>
            <a:pPr marL="514350" indent="-514350">
              <a:lnSpc>
                <a:spcPct val="115000"/>
              </a:lnSpc>
              <a:spcBef>
                <a:spcPts val="448"/>
              </a:spcBef>
              <a:buSzPct val="100000"/>
              <a:buFont typeface="Times New Roman"/>
              <a:buAutoNum type="arabicPeriod"/>
            </a:pPr>
            <a:r>
              <a:rPr lang="pl-PL" b="1">
                <a:latin typeface="Times New Roman"/>
                <a:ea typeface="Times New Roman"/>
                <a:cs typeface="Times New Roman"/>
                <a:sym typeface="Times New Roman"/>
              </a:rPr>
              <a:t>Pamiętaj o jednolitym kolorze. Możesz uzupełnić mapę myśli rysunkami, które symbolizują wartości.</a:t>
            </a:r>
            <a:endParaRPr b="1"/>
          </a:p>
          <a:p>
            <a:pPr marL="514350" indent="-372110">
              <a:spcBef>
                <a:spcPts val="448"/>
              </a:spcBef>
              <a:buSzPct val="1000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426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139700">
              <a:spcBef>
                <a:spcPts val="0"/>
              </a:spcBef>
              <a:buSzPts val="3200"/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>
            <a:off x="1524000" y="43955"/>
            <a:ext cx="9144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4"/>
          <p:cNvSpPr txBox="1"/>
          <p:nvPr/>
        </p:nvSpPr>
        <p:spPr>
          <a:xfrm>
            <a:off x="8394314" y="291870"/>
            <a:ext cx="2915816" cy="407707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pl-PL" sz="1400" b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Kim jest nadawca wiersza?</a:t>
            </a:r>
            <a:endParaRPr sz="1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pl-PL" sz="1400" b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 kogo się zwraca?</a:t>
            </a:r>
            <a:endParaRPr sz="1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pl-PL" sz="1400" b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 jest tematem utworu?</a:t>
            </a:r>
            <a:endParaRPr sz="1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pl-PL" sz="1400" b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Jakie wartości są szczeg</a:t>
            </a:r>
            <a:r>
              <a:rPr lang="pl-PL" sz="14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ó</a:t>
            </a:r>
            <a:r>
              <a:rPr lang="pl-PL" sz="1400" b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lnie ważne dla osoby m</a:t>
            </a:r>
            <a:r>
              <a:rPr lang="pl-PL" sz="14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ó</a:t>
            </a:r>
            <a:r>
              <a:rPr lang="pl-PL" sz="1400" b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wiącej? Wymień je i zakreśl cytat w tekście to potwierdzający.</a:t>
            </a:r>
            <a:endParaRPr sz="1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pl-PL" sz="1400" b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Uzupełnij  klasową mapę myśli dotyczącą ważnych wartości  opisanych w utworze.</a:t>
            </a:r>
            <a:endParaRPr sz="1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pl-PL" sz="1400" b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 centrum zapisz tytuł wiersza </a:t>
            </a:r>
            <a:r>
              <a:rPr lang="pl-PL" sz="14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pl-PL" sz="1400" b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kolejne konary to wartości, następne od nich odchodzące to cytaty. </a:t>
            </a:r>
            <a:endParaRPr sz="1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pl-PL" sz="1400" b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Pamiętaj o jednolitym kolorze. Możesz uzupełnić mapę myśli rysunkami, kt</a:t>
            </a:r>
            <a:r>
              <a:rPr lang="pl-PL" sz="14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ó</a:t>
            </a:r>
            <a:r>
              <a:rPr lang="pl-PL" sz="1400" b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 symbolizują wartości.</a:t>
            </a:r>
            <a:endParaRPr sz="1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/>
          <p:nvPr/>
        </p:nvSpPr>
        <p:spPr>
          <a:xfrm>
            <a:off x="294692" y="191442"/>
            <a:ext cx="8328222" cy="612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buClr>
                <a:srgbClr val="000000"/>
              </a:buClr>
              <a:buSzPts val="800"/>
            </a:pPr>
            <a:endParaRPr sz="8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l-PL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JAN KOCHANOWSKI</a:t>
            </a:r>
            <a:endParaRPr sz="24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l-PL" sz="2400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 lipę</a:t>
            </a:r>
            <a:endParaRPr sz="24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Gościu, siądź pod mym liściem, a </a:t>
            </a:r>
            <a:r>
              <a:rPr lang="pl-PL" sz="2400" b="1" i="1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odpoczni</a:t>
            </a: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sobie!</a:t>
            </a:r>
            <a:endParaRPr sz="2400" b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Nie </a:t>
            </a:r>
            <a:r>
              <a:rPr lang="pl-PL" sz="2400" b="1" i="1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dojǳie</a:t>
            </a: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cię tu słońce, przyrzekam ja tobie,</a:t>
            </a:r>
            <a:endParaRPr sz="2400" b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Choć się </a:t>
            </a:r>
            <a:r>
              <a:rPr lang="pl-PL" sz="2400" b="1" i="1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nawysszej</a:t>
            </a: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wzbĳe, a proste promienie</a:t>
            </a:r>
            <a:endParaRPr sz="2400" b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Ściągną pod swoje drzewa rozstrzelane cienie.</a:t>
            </a:r>
            <a:endParaRPr sz="2400" b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 zawżdy chłodne wiatry z pola zawiewają,</a:t>
            </a:r>
            <a:endParaRPr sz="2400" b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 </a:t>
            </a:r>
            <a:r>
              <a:rPr lang="pl-PL" sz="2400" b="1" i="1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słowicy</a:t>
            </a: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tu </a:t>
            </a:r>
            <a:r>
              <a:rPr lang="pl-PL" sz="2400" b="1" i="1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szpacy</a:t>
            </a: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2400" b="1" i="1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wǳięcznie</a:t>
            </a: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narzekają.</a:t>
            </a:r>
            <a:endParaRPr sz="2400" b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 mego wonnego kwiatu pracowite pszczoły</a:t>
            </a:r>
            <a:endParaRPr sz="2400" b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Biorą miód, który </a:t>
            </a:r>
            <a:r>
              <a:rPr lang="pl-PL" sz="2400" b="1" i="1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potym</a:t>
            </a: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szlachci pańskie stoły.</a:t>
            </a:r>
            <a:endParaRPr sz="2400" b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ja swym cichym szeptem sprawić umiem snadnie</a:t>
            </a:r>
            <a:r>
              <a:rPr lang="pl-PL" sz="2400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(bez trudu),</a:t>
            </a:r>
            <a:endParaRPr sz="2400" b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Że człowiekowi łacno </a:t>
            </a:r>
            <a:r>
              <a:rPr lang="pl-PL" sz="2400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(łatwo)</a:t>
            </a: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słodki sen przypadnie.</a:t>
            </a:r>
            <a:endParaRPr sz="2400" b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Jabłek </a:t>
            </a:r>
            <a:r>
              <a:rPr lang="pl-PL" sz="2400" b="1" i="1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wprawǳie</a:t>
            </a: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nie </a:t>
            </a:r>
            <a:r>
              <a:rPr lang="pl-PL" sz="2400" b="1" i="1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roǳę</a:t>
            </a: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lecz mię pan tak </a:t>
            </a:r>
            <a:r>
              <a:rPr lang="pl-PL" sz="2400" b="1" i="1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kłaǳie</a:t>
            </a:r>
            <a:endParaRPr sz="2400" b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Jako szczep </a:t>
            </a:r>
            <a:r>
              <a:rPr lang="pl-PL" sz="2400" b="1" i="1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napłodniejszy</a:t>
            </a: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 </a:t>
            </a:r>
            <a:r>
              <a:rPr lang="pl-PL" sz="2400" b="1" i="1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hesperyskim</a:t>
            </a:r>
            <a:r>
              <a:rPr lang="pl-PL" sz="24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saǳie¹.</a:t>
            </a:r>
            <a:endParaRPr sz="2400" b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l-PL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¹hesperyjski sad— w </a:t>
            </a:r>
            <a:r>
              <a:rPr lang="pl-PL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ogroǳie</a:t>
            </a:r>
            <a:r>
              <a:rPr lang="pl-PL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Hesperyd rosły, </a:t>
            </a:r>
            <a:endParaRPr sz="24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l-PL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według podań greckich, drzewa o złotych owocach.</a:t>
            </a:r>
            <a:endParaRPr sz="24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27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body" idx="1"/>
          </p:nvPr>
        </p:nvSpPr>
        <p:spPr>
          <a:xfrm>
            <a:off x="1524000" y="1"/>
            <a:ext cx="4495800" cy="612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2400"/>
              <a:buNone/>
            </a:pPr>
            <a:r>
              <a:rPr lang="pl-PL" sz="2400" b="1" dirty="0"/>
              <a:t>Jan Kochanowski, </a:t>
            </a:r>
            <a:r>
              <a:rPr lang="pl-PL" sz="2400" b="1" i="1" dirty="0"/>
              <a:t>Na zdrowie</a:t>
            </a:r>
            <a:endParaRPr sz="2400" dirty="0"/>
          </a:p>
          <a:p>
            <a:pPr marL="342900" indent="-342900">
              <a:spcBef>
                <a:spcPts val="360"/>
              </a:spcBef>
              <a:buSzPts val="1800"/>
              <a:buNone/>
            </a:pPr>
            <a:r>
              <a:rPr lang="pl-PL" sz="1800" i="1" dirty="0"/>
              <a:t>     </a:t>
            </a:r>
            <a:r>
              <a:rPr lang="pl-PL" sz="1800" b="1" i="1" dirty="0"/>
              <a:t>Szlachetne zdrowie,</a:t>
            </a:r>
            <a:br>
              <a:rPr lang="pl-PL" sz="1800" b="1" i="1" dirty="0"/>
            </a:br>
            <a:r>
              <a:rPr lang="pl-PL" sz="1800" b="1" i="1" dirty="0"/>
              <a:t>Nikt się nie dowie,</a:t>
            </a:r>
            <a:br>
              <a:rPr lang="pl-PL" sz="1800" b="1" i="1" dirty="0"/>
            </a:br>
            <a:r>
              <a:rPr lang="pl-PL" sz="1800" b="1" i="1" dirty="0"/>
              <a:t>Jako smakujesz,</a:t>
            </a:r>
            <a:br>
              <a:rPr lang="pl-PL" sz="1800" b="1" i="1" dirty="0"/>
            </a:br>
            <a:r>
              <a:rPr lang="pl-PL" sz="1800" b="1" i="1" dirty="0"/>
              <a:t>Aż się zepsujesz.</a:t>
            </a:r>
            <a:br>
              <a:rPr lang="pl-PL" sz="1800" b="1" i="1" dirty="0"/>
            </a:br>
            <a:r>
              <a:rPr lang="pl-PL" sz="1800" b="1" i="1" dirty="0"/>
              <a:t>Tam człowiek prawie</a:t>
            </a:r>
            <a:br>
              <a:rPr lang="pl-PL" sz="1800" b="1" i="1" dirty="0"/>
            </a:br>
            <a:r>
              <a:rPr lang="pl-PL" sz="1800" b="1" i="1" dirty="0"/>
              <a:t>Widzi na jawie</a:t>
            </a:r>
            <a:br>
              <a:rPr lang="pl-PL" sz="1800" b="1" i="1" dirty="0"/>
            </a:br>
            <a:r>
              <a:rPr lang="pl-PL" sz="1800" b="1" i="1" dirty="0"/>
              <a:t>I sam to powie,</a:t>
            </a:r>
            <a:br>
              <a:rPr lang="pl-PL" sz="1800" b="1" i="1" dirty="0"/>
            </a:br>
            <a:r>
              <a:rPr lang="pl-PL" sz="1800" b="1" i="1" dirty="0"/>
              <a:t>Że nic nad zdrowie</a:t>
            </a:r>
            <a:br>
              <a:rPr lang="pl-PL" sz="1800" b="1" i="1" dirty="0"/>
            </a:br>
            <a:r>
              <a:rPr lang="pl-PL" sz="1800" b="1" i="1" dirty="0"/>
              <a:t>Ani lepszego, Ani droższego;</a:t>
            </a:r>
            <a:br>
              <a:rPr lang="pl-PL" sz="1800" b="1" i="1" dirty="0"/>
            </a:br>
            <a:r>
              <a:rPr lang="pl-PL" sz="1800" b="1" i="1" dirty="0"/>
              <a:t>Bo dobre mienie,</a:t>
            </a:r>
            <a:br>
              <a:rPr lang="pl-PL" sz="1800" b="1" i="1" dirty="0"/>
            </a:br>
            <a:r>
              <a:rPr lang="pl-PL" sz="1800" b="1" i="1" dirty="0"/>
              <a:t>Perły, kamienie,</a:t>
            </a:r>
            <a:br>
              <a:rPr lang="pl-PL" sz="1800" b="1" i="1" dirty="0"/>
            </a:br>
            <a:r>
              <a:rPr lang="pl-PL" sz="1800" b="1" i="1" dirty="0"/>
              <a:t>Także wiek młody</a:t>
            </a:r>
            <a:br>
              <a:rPr lang="pl-PL" sz="1800" b="1" i="1" dirty="0"/>
            </a:br>
            <a:r>
              <a:rPr lang="pl-PL" sz="1800" b="1" i="1" dirty="0"/>
              <a:t>I dar urody,</a:t>
            </a:r>
            <a:br>
              <a:rPr lang="pl-PL" sz="1800" b="1" i="1" dirty="0"/>
            </a:br>
            <a:r>
              <a:rPr lang="pl-PL" sz="1800" b="1" i="1" dirty="0"/>
              <a:t>Miejsca wysokie,</a:t>
            </a:r>
            <a:br>
              <a:rPr lang="pl-PL" sz="1800" b="1" i="1" dirty="0"/>
            </a:br>
            <a:r>
              <a:rPr lang="pl-PL" sz="1800" b="1" i="1" dirty="0"/>
              <a:t>Władze szerokie</a:t>
            </a:r>
            <a:br>
              <a:rPr lang="pl-PL" sz="1800" b="1" i="1" dirty="0"/>
            </a:br>
            <a:r>
              <a:rPr lang="pl-PL" sz="1800" b="1" i="1" dirty="0"/>
              <a:t>Dobre są, ale –</a:t>
            </a:r>
            <a:br>
              <a:rPr lang="pl-PL" sz="1800" b="1" i="1" dirty="0"/>
            </a:br>
            <a:r>
              <a:rPr lang="pl-PL" sz="1800" b="1" i="1" dirty="0"/>
              <a:t>Gdy zdrowie w cale.</a:t>
            </a:r>
            <a:br>
              <a:rPr lang="pl-PL" sz="1800" b="1" i="1" dirty="0"/>
            </a:br>
            <a:r>
              <a:rPr lang="pl-PL" sz="1800" b="1" i="1" dirty="0"/>
              <a:t>Gdzie nie masz siły,</a:t>
            </a:r>
            <a:br>
              <a:rPr lang="pl-PL" sz="1800" b="1" i="1" dirty="0"/>
            </a:br>
            <a:r>
              <a:rPr lang="pl-PL" sz="1800" b="1" i="1" dirty="0"/>
              <a:t>I świat niemiły.</a:t>
            </a:r>
            <a:br>
              <a:rPr lang="pl-PL" sz="1800" b="1" i="1" dirty="0"/>
            </a:br>
            <a:r>
              <a:rPr lang="pl-PL" sz="1800" b="1" i="1" dirty="0"/>
              <a:t>Klejnocie drogi,</a:t>
            </a:r>
            <a:br>
              <a:rPr lang="pl-PL" sz="1800" b="1" i="1" dirty="0"/>
            </a:br>
            <a:r>
              <a:rPr lang="pl-PL" sz="1800" b="1" i="1" dirty="0"/>
              <a:t>Mój dom ubogi</a:t>
            </a:r>
            <a:br>
              <a:rPr lang="pl-PL" sz="1800" b="1" i="1" dirty="0"/>
            </a:br>
            <a:r>
              <a:rPr lang="pl-PL" sz="1800" b="1" i="1" dirty="0"/>
              <a:t>Oddany tobie</a:t>
            </a:r>
            <a:br>
              <a:rPr lang="pl-PL" sz="1800" b="1" i="1" dirty="0"/>
            </a:br>
            <a:r>
              <a:rPr lang="pl-PL" sz="1800" b="1" i="1" dirty="0" err="1"/>
              <a:t>Ulubuj</a:t>
            </a:r>
            <a:r>
              <a:rPr lang="pl-PL" sz="1800" b="1" i="1" dirty="0"/>
              <a:t> sobie!</a:t>
            </a:r>
            <a:r>
              <a:rPr lang="pl-PL" sz="1800" b="1" dirty="0"/>
              <a:t> </a:t>
            </a:r>
            <a:endParaRPr dirty="0"/>
          </a:p>
          <a:p>
            <a:pPr marL="342900" indent="-342900">
              <a:spcBef>
                <a:spcPts val="360"/>
              </a:spcBef>
              <a:buSzPts val="1800"/>
              <a:buNone/>
            </a:pPr>
            <a:r>
              <a:rPr lang="pl-PL" sz="1800" i="1" dirty="0"/>
              <a:t/>
            </a:r>
            <a:br>
              <a:rPr lang="pl-PL" sz="1800" i="1" dirty="0"/>
            </a:br>
            <a:endParaRPr sz="1800" dirty="0"/>
          </a:p>
        </p:txBody>
      </p:sp>
      <p:sp>
        <p:nvSpPr>
          <p:cNvPr id="118" name="Google Shape;118;p5"/>
          <p:cNvSpPr txBox="1">
            <a:spLocks noGrp="1"/>
          </p:cNvSpPr>
          <p:nvPr>
            <p:ph type="body" idx="2"/>
          </p:nvPr>
        </p:nvSpPr>
        <p:spPr>
          <a:xfrm>
            <a:off x="6172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514350" indent="-514350">
              <a:spcBef>
                <a:spcPts val="0"/>
              </a:spcBef>
              <a:buSzPct val="100000"/>
              <a:buFont typeface="Times New Roman"/>
              <a:buAutoNum type="arabicPeriod"/>
            </a:pPr>
            <a:r>
              <a:rPr lang="pl-PL"/>
              <a:t>Kim jest nadawca wiersza?</a:t>
            </a:r>
            <a:endParaRPr/>
          </a:p>
          <a:p>
            <a:pPr marL="514350" indent="-514350">
              <a:spcBef>
                <a:spcPts val="350"/>
              </a:spcBef>
              <a:buSzPct val="100000"/>
              <a:buFont typeface="Times New Roman"/>
              <a:buAutoNum type="arabicPeriod"/>
            </a:pPr>
            <a:r>
              <a:rPr lang="pl-PL"/>
              <a:t>Do kogo się zwraca?</a:t>
            </a:r>
            <a:endParaRPr/>
          </a:p>
          <a:p>
            <a:pPr marL="514350" indent="-514350">
              <a:spcBef>
                <a:spcPts val="350"/>
              </a:spcBef>
              <a:buSzPct val="100000"/>
              <a:buFont typeface="Times New Roman"/>
              <a:buAutoNum type="arabicPeriod"/>
            </a:pPr>
            <a:r>
              <a:rPr lang="pl-PL"/>
              <a:t>Co jest tematem utworu?</a:t>
            </a:r>
            <a:endParaRPr/>
          </a:p>
          <a:p>
            <a:pPr marL="514350" indent="-514350">
              <a:spcBef>
                <a:spcPts val="350"/>
              </a:spcBef>
              <a:buSzPct val="100000"/>
              <a:buFont typeface="Times New Roman"/>
              <a:buAutoNum type="arabicPeriod"/>
            </a:pPr>
            <a:r>
              <a:rPr lang="pl-PL"/>
              <a:t>Jakie wartości są szczególnie ważne dla osoby mówiącej? Wymień je i zakreśl cytat w tekście to potwierdzający.</a:t>
            </a:r>
            <a:endParaRPr/>
          </a:p>
          <a:p>
            <a:pPr marL="514350" indent="-514350">
              <a:spcBef>
                <a:spcPts val="350"/>
              </a:spcBef>
              <a:buSzPct val="100000"/>
              <a:buFont typeface="Times New Roman"/>
              <a:buAutoNum type="arabicPeriod"/>
            </a:pPr>
            <a:r>
              <a:rPr lang="pl-PL"/>
              <a:t>Uzupełnij  klasową mapę myśli dotyczącą ważnych wartości  opisanych w utworze.</a:t>
            </a:r>
            <a:endParaRPr/>
          </a:p>
          <a:p>
            <a:pPr marL="514350" indent="-514350">
              <a:spcBef>
                <a:spcPts val="350"/>
              </a:spcBef>
              <a:buSzPct val="100000"/>
              <a:buFont typeface="Times New Roman"/>
              <a:buAutoNum type="arabicPeriod"/>
            </a:pPr>
            <a:r>
              <a:rPr lang="pl-PL"/>
              <a:t>W centrum zapisz tytuł wiersza – kolejne konary to wartości, następne od nich odchodzące to cytaty. </a:t>
            </a:r>
            <a:endParaRPr/>
          </a:p>
          <a:p>
            <a:pPr marL="514350" indent="-514350">
              <a:spcBef>
                <a:spcPts val="350"/>
              </a:spcBef>
              <a:buSzPct val="100000"/>
              <a:buFont typeface="Times New Roman"/>
              <a:buAutoNum type="arabicPeriod"/>
            </a:pPr>
            <a:r>
              <a:rPr lang="pl-PL"/>
              <a:t>Pamiętaj o jednolitym kolorze. Możesz uzupełnić mapę myśli rysunkami, które symbolizują wartości.</a:t>
            </a:r>
            <a:endParaRPr/>
          </a:p>
          <a:p>
            <a:pPr marL="514350" indent="-403225">
              <a:spcBef>
                <a:spcPts val="350"/>
              </a:spcBef>
              <a:buSzPct val="1000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81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124" name="Google Shape;124;p6"/>
          <p:cNvSpPr txBox="1">
            <a:spLocks noGrp="1"/>
          </p:cNvSpPr>
          <p:nvPr>
            <p:ph type="body" idx="1"/>
          </p:nvPr>
        </p:nvSpPr>
        <p:spPr>
          <a:xfrm>
            <a:off x="1524000" y="0"/>
            <a:ext cx="9144000" cy="429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>
              <a:spcBef>
                <a:spcPts val="0"/>
              </a:spcBef>
              <a:buSzPct val="100000"/>
              <a:buNone/>
            </a:pPr>
            <a:r>
              <a:rPr lang="pl-PL" sz="2600" b="1"/>
              <a:t>Jan Kochanowsk,i </a:t>
            </a:r>
            <a:r>
              <a:rPr lang="pl-PL" sz="2600" b="1" i="1"/>
              <a:t>Na dom w Czarnolesie </a:t>
            </a:r>
            <a:endParaRPr sz="2600" b="1"/>
          </a:p>
          <a:p>
            <a:pPr marL="342900">
              <a:spcBef>
                <a:spcPts val="481"/>
              </a:spcBef>
              <a:buSzPct val="100000"/>
              <a:buNone/>
            </a:pPr>
            <a:r>
              <a:rPr lang="pl-PL" sz="2600" b="1" i="1"/>
              <a:t>Panie, to moja praca, a zdarzenie Twoje;</a:t>
            </a:r>
            <a:endParaRPr sz="2600" b="1"/>
          </a:p>
          <a:p>
            <a:pPr marL="342900">
              <a:spcBef>
                <a:spcPts val="481"/>
              </a:spcBef>
              <a:buSzPct val="100000"/>
              <a:buNone/>
            </a:pPr>
            <a:r>
              <a:rPr lang="pl-PL" sz="2600" b="1" i="1"/>
              <a:t>Raczyż błogosławieństwo dać do końca swoje!</a:t>
            </a:r>
            <a:endParaRPr sz="2600" b="1"/>
          </a:p>
          <a:p>
            <a:pPr marL="342900">
              <a:spcBef>
                <a:spcPts val="481"/>
              </a:spcBef>
              <a:buSzPct val="100000"/>
              <a:buNone/>
            </a:pPr>
            <a:r>
              <a:rPr lang="pl-PL" sz="2600" b="1" i="1"/>
              <a:t>Inszy niechaj pałace marmórowe </a:t>
            </a:r>
            <a:r>
              <a:rPr lang="pl-PL" sz="2600" b="1"/>
              <a:t>(marmurowe)</a:t>
            </a:r>
            <a:r>
              <a:rPr lang="pl-PL" sz="2600" b="1" i="1"/>
              <a:t> mają</a:t>
            </a:r>
            <a:endParaRPr sz="2600" b="1"/>
          </a:p>
          <a:p>
            <a:pPr marL="342900">
              <a:spcBef>
                <a:spcPts val="481"/>
              </a:spcBef>
              <a:buSzPct val="100000"/>
              <a:buNone/>
            </a:pPr>
            <a:r>
              <a:rPr lang="pl-PL" sz="2600" b="1" i="1"/>
              <a:t>I szczerym złotogłowem ściany obijają,</a:t>
            </a:r>
            <a:endParaRPr sz="2600" b="1"/>
          </a:p>
          <a:p>
            <a:pPr marL="342900">
              <a:spcBef>
                <a:spcPts val="481"/>
              </a:spcBef>
              <a:buSzPct val="100000"/>
              <a:buNone/>
            </a:pPr>
            <a:r>
              <a:rPr lang="pl-PL" sz="2600" b="1" i="1"/>
              <a:t>Ja, Panie, niechaj mieszkam w tym gnieździe ojczystym,</a:t>
            </a:r>
            <a:endParaRPr sz="2600" b="1"/>
          </a:p>
          <a:p>
            <a:pPr marL="342900">
              <a:spcBef>
                <a:spcPts val="481"/>
              </a:spcBef>
              <a:buSzPct val="100000"/>
              <a:buNone/>
            </a:pPr>
            <a:r>
              <a:rPr lang="pl-PL" sz="2600" b="1" i="1"/>
              <a:t>A Ty mię zdrowiem opatrz i sumnieniem czystym,</a:t>
            </a:r>
            <a:endParaRPr sz="2600" b="1"/>
          </a:p>
          <a:p>
            <a:pPr marL="342900">
              <a:spcBef>
                <a:spcPts val="481"/>
              </a:spcBef>
              <a:buSzPct val="100000"/>
              <a:buNone/>
            </a:pPr>
            <a:r>
              <a:rPr lang="pl-PL" sz="2600" b="1" i="1"/>
              <a:t>Pożywieniem ućciwym, ludzką życzliwością,</a:t>
            </a:r>
            <a:endParaRPr sz="2600" b="1"/>
          </a:p>
          <a:p>
            <a:pPr marL="342900">
              <a:spcBef>
                <a:spcPts val="481"/>
              </a:spcBef>
              <a:buSzPct val="100000"/>
              <a:buNone/>
            </a:pPr>
            <a:r>
              <a:rPr lang="pl-PL" sz="2600" b="1" i="1"/>
              <a:t>Obyczajmi znośnymi, nieprzykrą starością.</a:t>
            </a:r>
            <a:endParaRPr sz="2600" b="1"/>
          </a:p>
          <a:p>
            <a:pPr marL="342900">
              <a:spcBef>
                <a:spcPts val="481"/>
              </a:spcBef>
              <a:buSzPct val="100000"/>
              <a:buNone/>
            </a:pPr>
            <a:r>
              <a:rPr lang="pl-PL" sz="2600" b="1"/>
              <a:t> </a:t>
            </a:r>
            <a:endParaRPr/>
          </a:p>
          <a:p>
            <a:pPr marL="342900">
              <a:spcBef>
                <a:spcPts val="1110"/>
              </a:spcBef>
              <a:buSzPct val="100000"/>
              <a:buNone/>
            </a:pPr>
            <a:endParaRPr sz="6000" b="1"/>
          </a:p>
        </p:txBody>
      </p:sp>
      <p:sp>
        <p:nvSpPr>
          <p:cNvPr id="125" name="Google Shape;125;p6"/>
          <p:cNvSpPr txBox="1"/>
          <p:nvPr/>
        </p:nvSpPr>
        <p:spPr>
          <a:xfrm>
            <a:off x="330925" y="3850001"/>
            <a:ext cx="10598331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000000"/>
              </a:buClr>
              <a:buSzPts val="1800"/>
              <a:buFont typeface="Times New Roman"/>
              <a:buAutoNum type="arabicPeriod"/>
            </a:pPr>
            <a:r>
              <a:rPr lang="pl-PL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Kim jest nadawca wiersza?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ts val="1800"/>
              <a:buFont typeface="Times New Roman"/>
              <a:buAutoNum type="arabicPeriod"/>
            </a:pPr>
            <a:r>
              <a:rPr lang="pl-PL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 kogo się zwraca?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ts val="1800"/>
              <a:buFont typeface="Times New Roman"/>
              <a:buAutoNum type="arabicPeriod"/>
            </a:pPr>
            <a:r>
              <a:rPr lang="pl-PL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 jest tematem utworu?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ts val="1800"/>
              <a:buFont typeface="Times New Roman"/>
              <a:buAutoNum type="arabicPeriod"/>
            </a:pPr>
            <a:r>
              <a:rPr lang="pl-PL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Jakie wartości są szczególnie ważne dla osoby mówiącej? Wymień je i zakreśl cytat  w tekście to potwierdzający.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ts val="1800"/>
              <a:buFont typeface="Times New Roman"/>
              <a:buAutoNum type="arabicPeriod"/>
            </a:pPr>
            <a:r>
              <a:rPr lang="pl-PL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Uzupełnij  klasową mapę myśli dotyczącą ważnych wartości  opisanych w utworze.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ts val="1800"/>
              <a:buFont typeface="Times New Roman"/>
              <a:buAutoNum type="arabicPeriod"/>
            </a:pPr>
            <a:r>
              <a:rPr lang="pl-PL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 centrum zapisz tytuł wiersza – kolejne konary to wartości, następne od nich odchodzące to cytaty.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ts val="1800"/>
              <a:buFont typeface="Times New Roman"/>
              <a:buAutoNum type="arabicPeriod"/>
            </a:pPr>
            <a:r>
              <a:rPr lang="pl-PL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Pamiętaj o jednolitym kolorze. Możesz uzupełnić mapę myśli rysunkami, które symbolizują wartości.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b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934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pic>
        <p:nvPicPr>
          <p:cNvPr id="131" name="Google Shape;131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4060" t="19119" r="22269" b="17151"/>
          <a:stretch/>
        </p:blipFill>
        <p:spPr>
          <a:xfrm>
            <a:off x="1991544" y="260648"/>
            <a:ext cx="8136904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51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229600" cy="83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pl-PL"/>
              <a:t>Wartości ważne dla mnie…</a:t>
            </a:r>
            <a:endParaRPr/>
          </a:p>
        </p:txBody>
      </p:sp>
      <p:pic>
        <p:nvPicPr>
          <p:cNvPr id="137" name="Google Shape;137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5849" t="22905" r="30321" b="51638"/>
          <a:stretch/>
        </p:blipFill>
        <p:spPr>
          <a:xfrm>
            <a:off x="1919536" y="908720"/>
            <a:ext cx="3528392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8"/>
          <p:cNvPicPr preferRelativeResize="0"/>
          <p:nvPr/>
        </p:nvPicPr>
        <p:blipFill rotWithShape="1">
          <a:blip r:embed="rId4">
            <a:alphaModFix/>
          </a:blip>
          <a:srcRect l="24542" t="19485" r="25648" b="17516"/>
          <a:stretch/>
        </p:blipFill>
        <p:spPr>
          <a:xfrm>
            <a:off x="2855640" y="2249488"/>
            <a:ext cx="7812360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8"/>
          <p:cNvSpPr/>
          <p:nvPr/>
        </p:nvSpPr>
        <p:spPr>
          <a:xfrm>
            <a:off x="5879976" y="836713"/>
            <a:ext cx="4572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pl-PL" b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WARTOŚCIOWY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pl-PL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 «mający dużą wartość materialną»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pl-PL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 «mający dobrą jakość, wysoki poziom»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pl-PL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 «mający wiele zalet»</a:t>
            </a:r>
            <a:endParaRPr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080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body" idx="1"/>
          </p:nvPr>
        </p:nvSpPr>
        <p:spPr>
          <a:xfrm>
            <a:off x="522515" y="1600201"/>
            <a:ext cx="1100763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>
              <a:spcBef>
                <a:spcPts val="0"/>
              </a:spcBef>
              <a:buSzPts val="3200"/>
              <a:buNone/>
            </a:pPr>
            <a:r>
              <a:rPr lang="pl-PL" b="1" dirty="0"/>
              <a:t>Praca domowa</a:t>
            </a:r>
            <a:endParaRPr dirty="0"/>
          </a:p>
          <a:p>
            <a:pPr marL="342900">
              <a:spcBef>
                <a:spcPts val="640"/>
              </a:spcBef>
              <a:buSzPts val="3200"/>
              <a:buNone/>
            </a:pPr>
            <a:r>
              <a:rPr lang="pl-PL" dirty="0"/>
              <a:t>Przygotuj 5-7 minutową wypowiedź wybierając jeden z tematów.</a:t>
            </a:r>
            <a:endParaRPr dirty="0"/>
          </a:p>
          <a:p>
            <a:pPr marL="342900">
              <a:spcBef>
                <a:spcPts val="640"/>
              </a:spcBef>
              <a:buSzPts val="3200"/>
            </a:pPr>
            <a:r>
              <a:rPr lang="pl-PL" dirty="0"/>
              <a:t>Czego mogą nauczyć współczesnego człowieka fraszki Jana Kochanowskiego?</a:t>
            </a:r>
            <a:endParaRPr dirty="0"/>
          </a:p>
          <a:p>
            <a:pPr marL="342900">
              <a:spcBef>
                <a:spcPts val="640"/>
              </a:spcBef>
              <a:buSzPts val="3200"/>
            </a:pPr>
            <a:r>
              <a:rPr lang="pl-PL" dirty="0"/>
              <a:t>Jakimi wartościami kieruje się w życiu człowiek, który jest dla mnie wzorem do naśladowania?</a:t>
            </a:r>
            <a:endParaRPr dirty="0"/>
          </a:p>
          <a:p>
            <a:pPr marL="342900" indent="-139700">
              <a:spcBef>
                <a:spcPts val="640"/>
              </a:spcBef>
              <a:buSzPts val="32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47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428206"/>
            <a:ext cx="10515600" cy="4748757"/>
          </a:xfrm>
        </p:spPr>
        <p:txBody>
          <a:bodyPr/>
          <a:lstStyle/>
          <a:p>
            <a:r>
              <a:rPr lang="pl-PL" dirty="0"/>
              <a:t>MALOWIDŁA Z LASCAUX – ZBIGNIEW HERBERT, </a:t>
            </a:r>
            <a:r>
              <a:rPr lang="pl-PL" dirty="0" smtClean="0"/>
              <a:t>LASCAUX</a:t>
            </a:r>
          </a:p>
          <a:p>
            <a:pPr marL="0" indent="0">
              <a:buNone/>
            </a:pPr>
            <a:r>
              <a:rPr lang="pl-PL" dirty="0" smtClean="0"/>
              <a:t>Propozycje PWN – korespondencja sztuk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b="18355"/>
          <a:stretch/>
        </p:blipFill>
        <p:spPr>
          <a:xfrm>
            <a:off x="7114903" y="1942012"/>
            <a:ext cx="4911633" cy="45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5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31" y="654357"/>
            <a:ext cx="10380945" cy="542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4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5949" y="2734491"/>
            <a:ext cx="2801982" cy="1899397"/>
          </a:xfrm>
        </p:spPr>
        <p:txBody>
          <a:bodyPr>
            <a:normAutofit fontScale="90000"/>
          </a:bodyPr>
          <a:lstStyle/>
          <a:p>
            <a:r>
              <a:rPr lang="pl-PL" i="1" dirty="0" smtClean="0"/>
              <a:t>Wszystko jest poezja</a:t>
            </a:r>
            <a:r>
              <a:rPr lang="pl-PL" dirty="0" smtClean="0"/>
              <a:t>, s. 19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485" t="26090" r="24444" b="19473"/>
          <a:stretch/>
        </p:blipFill>
        <p:spPr>
          <a:xfrm>
            <a:off x="3387770" y="1166948"/>
            <a:ext cx="8804230" cy="560831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069875" y="936115"/>
            <a:ext cx="399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Katalog środków stylistycznych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5306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074" y="207819"/>
            <a:ext cx="11817926" cy="557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64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86841" y="1658348"/>
            <a:ext cx="8122920" cy="662486"/>
          </a:xfrm>
        </p:spPr>
        <p:txBody>
          <a:bodyPr>
            <a:normAutofit/>
          </a:bodyPr>
          <a:lstStyle/>
          <a:p>
            <a:r>
              <a:rPr lang="pl-PL" sz="3600" dirty="0" smtClean="0"/>
              <a:t>Ważne wyzwania są poza czasoprzestrzenią</a:t>
            </a:r>
            <a:endParaRPr lang="pl-PL" sz="36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65463" y="2403565"/>
            <a:ext cx="11800114" cy="3773397"/>
          </a:xfrm>
        </p:spPr>
        <p:txBody>
          <a:bodyPr>
            <a:normAutofit fontScale="85000" lnSpcReduction="1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pl-PL" dirty="0" smtClean="0"/>
              <a:t>Zapisz</a:t>
            </a:r>
            <a:r>
              <a:rPr lang="pl-PL" dirty="0"/>
              <a:t>, co może się kojarzyć z pojęciem bezdomności (jakie przedmioty, </a:t>
            </a:r>
            <a:r>
              <a:rPr lang="pl-PL" dirty="0" smtClean="0"/>
              <a:t>działania</a:t>
            </a:r>
            <a:r>
              <a:rPr lang="pl-PL" dirty="0"/>
              <a:t>, postawy, itp.). </a:t>
            </a:r>
            <a:endParaRPr lang="pl-PL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pl-PL" dirty="0" smtClean="0"/>
              <a:t>Narysuj </a:t>
            </a:r>
            <a:r>
              <a:rPr lang="pl-PL" dirty="0"/>
              <a:t>lub namaluj obraz przedstawiający problem bezdomności do </a:t>
            </a:r>
            <a:r>
              <a:rPr lang="pl-PL" dirty="0" smtClean="0"/>
              <a:t>umieszczenia </a:t>
            </a:r>
            <a:r>
              <a:rPr lang="pl-PL" dirty="0"/>
              <a:t>na okładce powieści Stefana Żeromskiego </a:t>
            </a:r>
            <a:r>
              <a:rPr lang="pl-PL" i="1" dirty="0" smtClean="0"/>
              <a:t>Ludzie bezdomni</a:t>
            </a:r>
            <a:r>
              <a:rPr lang="pl-PL" dirty="0" smtClean="0"/>
              <a:t>. </a:t>
            </a:r>
            <a:r>
              <a:rPr lang="pl-PL" dirty="0"/>
              <a:t>3. Wykorzystując znajomość losów głównego bohatera powieści, zaplanuj kilka kadrów z filmu poświęconego Tomaszowi Judymowi, ujmujących </a:t>
            </a:r>
            <a:r>
              <a:rPr lang="pl-PL" dirty="0" smtClean="0"/>
              <a:t>najważniejsze </a:t>
            </a:r>
            <a:r>
              <a:rPr lang="pl-PL" dirty="0"/>
              <a:t>wydarzenia z jego życia. Nadaj tytuł poszczególnym kadrom i krótko opisz ich treść. Nadaj tytuł filmowi. </a:t>
            </a:r>
            <a:endParaRPr lang="pl-PL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pl-PL" dirty="0" smtClean="0"/>
              <a:t>Rozważ</a:t>
            </a:r>
            <a:r>
              <a:rPr lang="pl-PL" dirty="0"/>
              <a:t>, jak decyzja o rozstaniu podjęta przez Judyma wpłynęła na Joannę. Napisz list </a:t>
            </a:r>
            <a:r>
              <a:rPr lang="pl-PL" dirty="0" smtClean="0"/>
              <a:t>      w </a:t>
            </a:r>
            <a:r>
              <a:rPr lang="pl-PL" dirty="0"/>
              <a:t>imieniu Joanny, w którym przedstawisz jej odczucia i emocje. </a:t>
            </a:r>
            <a:endParaRPr lang="pl-PL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pl-PL" dirty="0" smtClean="0"/>
              <a:t>Potraktuj </a:t>
            </a:r>
            <a:r>
              <a:rPr lang="pl-PL" dirty="0"/>
              <a:t>rozstanie Judyma z Joanną jako początek jej nowego życia. Opowiedz </a:t>
            </a:r>
            <a:r>
              <a:rPr lang="pl-PL" dirty="0" smtClean="0"/>
              <a:t>                  o </a:t>
            </a:r>
            <a:r>
              <a:rPr lang="pl-PL" dirty="0"/>
              <a:t>dalszych losach </a:t>
            </a:r>
            <a:r>
              <a:rPr lang="pl-PL" dirty="0" smtClean="0"/>
              <a:t>bohaterki.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982" y="414061"/>
            <a:ext cx="2115112" cy="182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088571"/>
            <a:ext cx="11353800" cy="5088392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                             </a:t>
            </a:r>
            <a:r>
              <a:rPr lang="pl-PL" dirty="0" err="1" smtClean="0"/>
              <a:t>Coachingowe</a:t>
            </a:r>
            <a:r>
              <a:rPr lang="pl-PL" dirty="0" smtClean="0"/>
              <a:t> wsparcie dla Joanny </a:t>
            </a:r>
            <a:r>
              <a:rPr lang="pl-PL" dirty="0" err="1" smtClean="0"/>
              <a:t>Podborskiej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679" y="1821724"/>
            <a:ext cx="5719363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4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"/>
          <p:cNvSpPr txBox="1">
            <a:spLocks noGrp="1"/>
          </p:cNvSpPr>
          <p:nvPr>
            <p:ph type="body" idx="1"/>
          </p:nvPr>
        </p:nvSpPr>
        <p:spPr>
          <a:xfrm>
            <a:off x="1127760" y="1955709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365760" indent="-256032">
              <a:spcBef>
                <a:spcPts val="0"/>
              </a:spcBef>
              <a:buSzPts val="1836"/>
              <a:buChar char="🞂"/>
            </a:pPr>
            <a:r>
              <a:rPr lang="pl-PL" b="1" dirty="0">
                <a:solidFill>
                  <a:srgbClr val="0070C0"/>
                </a:solidFill>
              </a:rPr>
              <a:t>Czego </a:t>
            </a:r>
            <a:r>
              <a:rPr lang="pl-PL" b="1" dirty="0" smtClean="0">
                <a:solidFill>
                  <a:srgbClr val="0070C0"/>
                </a:solidFill>
              </a:rPr>
              <a:t>może </a:t>
            </a:r>
            <a:r>
              <a:rPr lang="pl-PL" b="1" dirty="0">
                <a:solidFill>
                  <a:srgbClr val="0070C0"/>
                </a:solidFill>
              </a:rPr>
              <a:t>zrobić więcej</a:t>
            </a:r>
            <a:r>
              <a:rPr lang="pl-PL" dirty="0"/>
              <a:t>, aby osiągnąć cel?</a:t>
            </a:r>
            <a:endParaRPr dirty="0"/>
          </a:p>
          <a:p>
            <a:pPr marL="365760" indent="-139446">
              <a:spcBef>
                <a:spcPts val="400"/>
              </a:spcBef>
              <a:buSzPts val="1836"/>
              <a:buNone/>
            </a:pPr>
            <a:endParaRPr dirty="0"/>
          </a:p>
          <a:p>
            <a:pPr marL="365760" indent="-256032">
              <a:spcBef>
                <a:spcPts val="400"/>
              </a:spcBef>
              <a:buSzPts val="1836"/>
              <a:buChar char="🞂"/>
            </a:pPr>
            <a:r>
              <a:rPr lang="pl-PL" b="1" dirty="0">
                <a:solidFill>
                  <a:srgbClr val="0070C0"/>
                </a:solidFill>
              </a:rPr>
              <a:t>Czego </a:t>
            </a:r>
            <a:r>
              <a:rPr lang="pl-PL" b="1" dirty="0" smtClean="0">
                <a:solidFill>
                  <a:srgbClr val="0070C0"/>
                </a:solidFill>
              </a:rPr>
              <a:t>może </a:t>
            </a:r>
            <a:r>
              <a:rPr lang="pl-PL" b="1" dirty="0">
                <a:solidFill>
                  <a:srgbClr val="0070C0"/>
                </a:solidFill>
              </a:rPr>
              <a:t>robić mniej</a:t>
            </a:r>
            <a:r>
              <a:rPr lang="pl-PL" dirty="0"/>
              <a:t>, aby osiągnąć cel?</a:t>
            </a:r>
            <a:endParaRPr dirty="0"/>
          </a:p>
          <a:p>
            <a:pPr marL="365760" indent="-139446">
              <a:spcBef>
                <a:spcPts val="400"/>
              </a:spcBef>
              <a:buSzPts val="1836"/>
              <a:buNone/>
            </a:pPr>
            <a:endParaRPr dirty="0"/>
          </a:p>
          <a:p>
            <a:pPr marL="365760" indent="-256032">
              <a:spcBef>
                <a:spcPts val="400"/>
              </a:spcBef>
              <a:buSzPts val="1836"/>
              <a:buChar char="🞂"/>
            </a:pPr>
            <a:r>
              <a:rPr lang="pl-PL" b="1" dirty="0">
                <a:solidFill>
                  <a:srgbClr val="0070C0"/>
                </a:solidFill>
              </a:rPr>
              <a:t>Co </a:t>
            </a:r>
            <a:r>
              <a:rPr lang="pl-PL" b="1" dirty="0" smtClean="0">
                <a:solidFill>
                  <a:srgbClr val="0070C0"/>
                </a:solidFill>
              </a:rPr>
              <a:t>może czynić </a:t>
            </a:r>
            <a:r>
              <a:rPr lang="pl-PL" b="1" dirty="0">
                <a:solidFill>
                  <a:srgbClr val="0070C0"/>
                </a:solidFill>
              </a:rPr>
              <a:t>inaczej</a:t>
            </a:r>
            <a:r>
              <a:rPr lang="pl-PL" dirty="0"/>
              <a:t>, aby osiągnąć cel?</a:t>
            </a:r>
            <a:endParaRPr dirty="0"/>
          </a:p>
          <a:p>
            <a:pPr marL="365760" indent="-139446">
              <a:spcBef>
                <a:spcPts val="400"/>
              </a:spcBef>
              <a:buSzPts val="1836"/>
              <a:buNone/>
            </a:pPr>
            <a:endParaRPr dirty="0"/>
          </a:p>
          <a:p>
            <a:pPr marL="365760" indent="-256032">
              <a:spcBef>
                <a:spcPts val="400"/>
              </a:spcBef>
              <a:buSzPts val="1836"/>
              <a:buChar char="🞂"/>
            </a:pPr>
            <a:r>
              <a:rPr lang="pl-PL" b="1" dirty="0">
                <a:solidFill>
                  <a:srgbClr val="0070C0"/>
                </a:solidFill>
              </a:rPr>
              <a:t>Co </a:t>
            </a:r>
            <a:r>
              <a:rPr lang="pl-PL" b="1" dirty="0" smtClean="0">
                <a:solidFill>
                  <a:srgbClr val="0070C0"/>
                </a:solidFill>
              </a:rPr>
              <a:t>może </a:t>
            </a:r>
            <a:r>
              <a:rPr lang="pl-PL" b="1" dirty="0">
                <a:solidFill>
                  <a:srgbClr val="0070C0"/>
                </a:solidFill>
              </a:rPr>
              <a:t>przestać robić</a:t>
            </a:r>
            <a:r>
              <a:rPr lang="pl-PL" dirty="0"/>
              <a:t>, aby osiągnąć cel?</a:t>
            </a:r>
            <a:endParaRPr dirty="0"/>
          </a:p>
          <a:p>
            <a:pPr marL="365760" indent="-139446">
              <a:spcBef>
                <a:spcPts val="400"/>
              </a:spcBef>
              <a:buSzPts val="1836"/>
              <a:buNone/>
            </a:pPr>
            <a:endParaRPr dirty="0"/>
          </a:p>
          <a:p>
            <a:pPr marL="365760" indent="-256032">
              <a:spcBef>
                <a:spcPts val="400"/>
              </a:spcBef>
              <a:buSzPts val="1836"/>
              <a:buChar char="🞂"/>
            </a:pPr>
            <a:r>
              <a:rPr lang="pl-PL" b="1" dirty="0">
                <a:solidFill>
                  <a:srgbClr val="0070C0"/>
                </a:solidFill>
              </a:rPr>
              <a:t>Co </a:t>
            </a:r>
            <a:r>
              <a:rPr lang="pl-PL" b="1" dirty="0" smtClean="0">
                <a:solidFill>
                  <a:srgbClr val="0070C0"/>
                </a:solidFill>
              </a:rPr>
              <a:t>może </a:t>
            </a:r>
            <a:r>
              <a:rPr lang="pl-PL" b="1" dirty="0">
                <a:solidFill>
                  <a:srgbClr val="0070C0"/>
                </a:solidFill>
              </a:rPr>
              <a:t>zacząć robić</a:t>
            </a:r>
            <a:r>
              <a:rPr lang="pl-PL" dirty="0"/>
              <a:t>, aby osiągnąć cel?</a:t>
            </a:r>
            <a:endParaRPr dirty="0"/>
          </a:p>
          <a:p>
            <a:pPr marL="365760" indent="-139446">
              <a:spcBef>
                <a:spcPts val="400"/>
              </a:spcBef>
              <a:buSzPts val="1836"/>
              <a:buNone/>
            </a:pPr>
            <a:endParaRPr dirty="0"/>
          </a:p>
        </p:txBody>
      </p:sp>
      <p:sp>
        <p:nvSpPr>
          <p:cNvPr id="250" name="Google Shape;250;p17"/>
          <p:cNvSpPr txBox="1">
            <a:spLocks noGrp="1"/>
          </p:cNvSpPr>
          <p:nvPr>
            <p:ph type="ftr" idx="11"/>
          </p:nvPr>
        </p:nvSpPr>
        <p:spPr>
          <a:xfrm>
            <a:off x="5904073" y="6407945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r"/>
            <a:r>
              <a:rPr lang="pl-PL"/>
              <a:t>zarembska-marciniak@cdn.leszno.pl</a:t>
            </a:r>
            <a:endParaRPr/>
          </a:p>
        </p:txBody>
      </p:sp>
      <p:sp>
        <p:nvSpPr>
          <p:cNvPr id="251" name="Google Shape;251;p17"/>
          <p:cNvSpPr txBox="1">
            <a:spLocks noGrp="1"/>
          </p:cNvSpPr>
          <p:nvPr>
            <p:ph type="title"/>
          </p:nvPr>
        </p:nvSpPr>
        <p:spPr>
          <a:xfrm>
            <a:off x="2895600" y="836024"/>
            <a:ext cx="8399417" cy="8621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pl-PL" dirty="0" smtClean="0"/>
              <a:t>Ubierzmy </a:t>
            </a:r>
            <a:r>
              <a:rPr lang="pl-PL" dirty="0"/>
              <a:t>cele </a:t>
            </a:r>
            <a:r>
              <a:rPr lang="pl-PL" dirty="0" smtClean="0"/>
              <a:t>kobiety w </a:t>
            </a:r>
            <a:r>
              <a:rPr lang="pl-PL" dirty="0"/>
              <a:t>5Q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63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2"/>
          <p:cNvSpPr txBox="1">
            <a:spLocks noGrp="1"/>
          </p:cNvSpPr>
          <p:nvPr>
            <p:ph type="ftr" idx="11"/>
          </p:nvPr>
        </p:nvSpPr>
        <p:spPr>
          <a:xfrm>
            <a:off x="5904073" y="6407945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r"/>
            <a:r>
              <a:rPr lang="pl-PL"/>
              <a:t>zarembska-marciniak@cdn.leszno.pl</a:t>
            </a:r>
            <a:endParaRPr/>
          </a:p>
        </p:txBody>
      </p:sp>
      <p:sp>
        <p:nvSpPr>
          <p:cNvPr id="289" name="Google Shape;289;p22"/>
          <p:cNvSpPr txBox="1">
            <a:spLocks noGrp="1"/>
          </p:cNvSpPr>
          <p:nvPr>
            <p:ph type="title"/>
          </p:nvPr>
        </p:nvSpPr>
        <p:spPr>
          <a:xfrm>
            <a:off x="2318356" y="1598776"/>
            <a:ext cx="3124501" cy="5111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3690"/>
            </a:pPr>
            <a:r>
              <a:rPr lang="pl-PL" sz="3690" dirty="0"/>
              <a:t>Koło życia</a:t>
            </a:r>
            <a:endParaRPr sz="3690" dirty="0"/>
          </a:p>
        </p:txBody>
      </p:sp>
      <p:pic>
        <p:nvPicPr>
          <p:cNvPr id="290" name="Google Shape;290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266450" y="905692"/>
            <a:ext cx="4214810" cy="240848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2"/>
          <p:cNvSpPr txBox="1"/>
          <p:nvPr/>
        </p:nvSpPr>
        <p:spPr>
          <a:xfrm>
            <a:off x="444137" y="3785775"/>
            <a:ext cx="1152144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Która z zaznaczonych ósemek w największym stopniu wpływa na pozostałe?</a:t>
            </a:r>
            <a:endParaRPr sz="2000" dirty="0"/>
          </a:p>
          <a:p>
            <a:r>
              <a:rPr lang="pl-PL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 których </a:t>
            </a:r>
            <a:r>
              <a:rPr lang="pl-PL" sz="2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obszarach Joanna może zwiększyć </a:t>
            </a:r>
            <a:r>
              <a:rPr lang="pl-PL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poziom swojego zadowolenia?</a:t>
            </a:r>
            <a:endParaRPr sz="2000" dirty="0"/>
          </a:p>
          <a:p>
            <a:r>
              <a:rPr lang="pl-PL" sz="2000" b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 </a:t>
            </a:r>
            <a:r>
              <a:rPr lang="pl-PL" sz="2000" b="1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warto </a:t>
            </a:r>
            <a:r>
              <a:rPr lang="pl-PL" sz="2000" b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zrobić, aby oczekiwany poziom satysfakcji osiągnąć?</a:t>
            </a:r>
            <a:endParaRPr sz="2000" dirty="0"/>
          </a:p>
          <a:p>
            <a:r>
              <a:rPr lang="pl-PL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Jaki wpływ będzie mieć zwiększenie poziomu satysfakcji z jednego z obszarów </a:t>
            </a:r>
            <a:r>
              <a:rPr lang="pl-PL" sz="2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</a:t>
            </a:r>
            <a:r>
              <a:rPr lang="pl-PL" sz="2000" dirty="0">
                <a:sym typeface="Times New Roman"/>
              </a:rPr>
              <a:t> </a:t>
            </a:r>
            <a:r>
              <a:rPr lang="pl-PL" sz="2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pozostałe</a:t>
            </a:r>
            <a:r>
              <a:rPr lang="pl-PL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000" dirty="0"/>
          </a:p>
          <a:p>
            <a:r>
              <a:rPr lang="pl-PL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Którym obszarem chcesz się zająć w pierwszej kolejności, aby obraz całego </a:t>
            </a:r>
            <a:r>
              <a:rPr lang="pl-PL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koła</a:t>
            </a:r>
            <a:r>
              <a:rPr lang="pl-PL" sz="2000" dirty="0">
                <a:sym typeface="Times New Roman"/>
              </a:rPr>
              <a:t> </a:t>
            </a:r>
            <a:r>
              <a:rPr lang="pl-PL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poprawił </a:t>
            </a:r>
            <a:r>
              <a:rPr lang="pl-PL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się?</a:t>
            </a:r>
            <a:endParaRPr sz="2000" dirty="0"/>
          </a:p>
          <a:p>
            <a:r>
              <a:rPr lang="pl-PL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Jak będzie wyglądało </a:t>
            </a:r>
            <a:r>
              <a:rPr lang="pl-PL" sz="2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Jej </a:t>
            </a:r>
            <a:r>
              <a:rPr lang="pl-PL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życie, gdy </a:t>
            </a:r>
            <a:r>
              <a:rPr lang="pl-PL" sz="2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zajmie </a:t>
            </a:r>
            <a:r>
              <a:rPr lang="pl-PL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się tym obszarem</a:t>
            </a:r>
            <a:r>
              <a:rPr lang="pl-PL" sz="2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4370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3"/>
          <p:cNvSpPr txBox="1">
            <a:spLocks noGrp="1"/>
          </p:cNvSpPr>
          <p:nvPr>
            <p:ph type="title"/>
          </p:nvPr>
        </p:nvSpPr>
        <p:spPr>
          <a:xfrm>
            <a:off x="4502331" y="640398"/>
            <a:ext cx="6762206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pl-PL" dirty="0" smtClean="0"/>
              <a:t>Okno </a:t>
            </a:r>
            <a:r>
              <a:rPr lang="pl-PL" dirty="0" err="1" smtClean="0"/>
              <a:t>Johari</a:t>
            </a:r>
            <a:endParaRPr dirty="0"/>
          </a:p>
        </p:txBody>
      </p:sp>
      <p:sp>
        <p:nvSpPr>
          <p:cNvPr id="298" name="Google Shape;298;p23"/>
          <p:cNvSpPr txBox="1">
            <a:spLocks noGrp="1"/>
          </p:cNvSpPr>
          <p:nvPr>
            <p:ph type="ftr" idx="11"/>
          </p:nvPr>
        </p:nvSpPr>
        <p:spPr>
          <a:xfrm>
            <a:off x="5904073" y="6407945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r"/>
            <a:r>
              <a:rPr lang="pl-PL"/>
              <a:t>zarembska-marciniak@cdn.leszno.pl</a:t>
            </a:r>
            <a:endParaRPr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714102" y="1316763"/>
            <a:ext cx="9370422" cy="554123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098971" y="4069425"/>
            <a:ext cx="323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 Joseph Luft i </a:t>
            </a:r>
            <a:r>
              <a:rPr lang="pl-PL" dirty="0" err="1"/>
              <a:t>Harrington</a:t>
            </a:r>
            <a:r>
              <a:rPr lang="pl-PL" dirty="0"/>
              <a:t> </a:t>
            </a:r>
            <a:r>
              <a:rPr lang="pl-PL" dirty="0" err="1"/>
              <a:t>Ingham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25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5"/>
          <p:cNvSpPr txBox="1">
            <a:spLocks noGrp="1"/>
          </p:cNvSpPr>
          <p:nvPr>
            <p:ph type="ftr" idx="11"/>
          </p:nvPr>
        </p:nvSpPr>
        <p:spPr>
          <a:xfrm>
            <a:off x="5904073" y="6407945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r"/>
            <a:r>
              <a:rPr lang="pl-PL"/>
              <a:t>zarembska-marciniak@cdn.leszno.pl</a:t>
            </a:r>
            <a:endParaRPr/>
          </a:p>
        </p:txBody>
      </p:sp>
      <p:sp>
        <p:nvSpPr>
          <p:cNvPr id="312" name="Google Shape;312;p25"/>
          <p:cNvSpPr txBox="1">
            <a:spLocks noGrp="1"/>
          </p:cNvSpPr>
          <p:nvPr>
            <p:ph type="title"/>
          </p:nvPr>
        </p:nvSpPr>
        <p:spPr>
          <a:xfrm>
            <a:off x="306676" y="3121184"/>
            <a:ext cx="2453942" cy="7857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0000"/>
          </a:bodyPr>
          <a:lstStyle/>
          <a:p>
            <a:pPr algn="ctr">
              <a:spcBef>
                <a:spcPts val="0"/>
              </a:spcBef>
              <a:buClr>
                <a:schemeClr val="dk2"/>
              </a:buClr>
              <a:buSzPts val="3690"/>
            </a:pPr>
            <a:r>
              <a:rPr lang="pl-PL" sz="3690" dirty="0" err="1"/>
              <a:t>Coach</a:t>
            </a:r>
            <a:r>
              <a:rPr lang="pl-PL" sz="3690" dirty="0"/>
              <a:t> zapytałby – co jeszcze… </a:t>
            </a:r>
            <a:br>
              <a:rPr lang="pl-PL" sz="3690" dirty="0"/>
            </a:br>
            <a:r>
              <a:rPr lang="pl-PL" sz="3690" dirty="0"/>
              <a:t>tabelka poszerzająca  </a:t>
            </a:r>
            <a:endParaRPr sz="3690" dirty="0"/>
          </a:p>
        </p:txBody>
      </p:sp>
      <p:pic>
        <p:nvPicPr>
          <p:cNvPr id="313" name="Google Shape;313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51507" y="1249257"/>
            <a:ext cx="9001156" cy="5000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3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6"/>
          <p:cNvSpPr txBox="1">
            <a:spLocks noGrp="1"/>
          </p:cNvSpPr>
          <p:nvPr>
            <p:ph type="title"/>
          </p:nvPr>
        </p:nvSpPr>
        <p:spPr>
          <a:xfrm>
            <a:off x="283029" y="2636225"/>
            <a:ext cx="2016034" cy="8754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0000"/>
          </a:bodyPr>
          <a:lstStyle/>
          <a:p>
            <a:pPr algn="ctr"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pl-PL" b="1" dirty="0"/>
              <a:t>Mapa zasobów</a:t>
            </a:r>
            <a:endParaRPr b="1" dirty="0"/>
          </a:p>
        </p:txBody>
      </p:sp>
      <p:sp>
        <p:nvSpPr>
          <p:cNvPr id="319" name="Google Shape;319;p26"/>
          <p:cNvSpPr txBox="1">
            <a:spLocks noGrp="1"/>
          </p:cNvSpPr>
          <p:nvPr>
            <p:ph type="ftr" idx="11"/>
          </p:nvPr>
        </p:nvSpPr>
        <p:spPr>
          <a:xfrm>
            <a:off x="5904073" y="6407945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r"/>
            <a:r>
              <a:rPr lang="pl-PL"/>
              <a:t>zarembska-marciniak@cdn.leszno.pl</a:t>
            </a:r>
            <a:endParaRPr/>
          </a:p>
        </p:txBody>
      </p:sp>
      <p:pic>
        <p:nvPicPr>
          <p:cNvPr id="320" name="Google Shape;320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69029" y="1264178"/>
            <a:ext cx="9144000" cy="4970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78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47703" y="1226726"/>
            <a:ext cx="9144000" cy="524035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7"/>
          <p:cNvSpPr txBox="1">
            <a:spLocks noGrp="1"/>
          </p:cNvSpPr>
          <p:nvPr>
            <p:ph type="ftr" idx="11"/>
          </p:nvPr>
        </p:nvSpPr>
        <p:spPr>
          <a:xfrm>
            <a:off x="5904073" y="6407945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r"/>
            <a:r>
              <a:rPr lang="pl-PL"/>
              <a:t>zarembska-marciniak@cdn.leszno.pl</a:t>
            </a:r>
            <a:endParaRPr/>
          </a:p>
        </p:txBody>
      </p:sp>
      <p:sp>
        <p:nvSpPr>
          <p:cNvPr id="327" name="Google Shape;327;p27"/>
          <p:cNvSpPr txBox="1">
            <a:spLocks noGrp="1"/>
          </p:cNvSpPr>
          <p:nvPr>
            <p:ph type="title"/>
          </p:nvPr>
        </p:nvSpPr>
        <p:spPr>
          <a:xfrm>
            <a:off x="361406" y="3080363"/>
            <a:ext cx="1902823" cy="10183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0000"/>
          </a:bodyPr>
          <a:lstStyle/>
          <a:p>
            <a:pPr algn="ctr"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pl-PL" b="1" dirty="0"/>
              <a:t>GROW czy RGOW?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60797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 rotWithShape="1">
          <a:blip r:embed="rId2"/>
          <a:srcRect l="34501" t="19009" r="8729" b="52576"/>
          <a:stretch/>
        </p:blipFill>
        <p:spPr bwMode="auto">
          <a:xfrm>
            <a:off x="1272209" y="1375576"/>
            <a:ext cx="7513982" cy="27670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99" y="3512497"/>
            <a:ext cx="7127647" cy="207727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423283" y="5653377"/>
            <a:ext cx="485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Szkolenia dla nauczycieli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85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/>
        </p:nvGrpSpPr>
        <p:grpSpPr>
          <a:xfrm>
            <a:off x="1080000" y="361562"/>
            <a:ext cx="9633586" cy="193040"/>
            <a:chOff x="1080000" y="361562"/>
            <a:chExt cx="9633586" cy="193040"/>
          </a:xfrm>
        </p:grpSpPr>
        <p:sp>
          <p:nvSpPr>
            <p:cNvPr id="2" name="object 2"/>
            <p:cNvSpPr txBox="1"/>
            <p:nvPr/>
          </p:nvSpPr>
          <p:spPr>
            <a:xfrm>
              <a:off x="1554695" y="361562"/>
              <a:ext cx="3230880" cy="193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0" i="0" u="none" strike="noStrike" kern="1200" cap="none" spc="5" normalizeH="0" baseline="0" noProof="0" dirty="0">
                  <a:ln>
                    <a:noFill/>
                  </a:ln>
                  <a:solidFill>
                    <a:srgbClr val="575756"/>
                  </a:solidFill>
                  <a:effectLst/>
                  <a:uLnTx/>
                  <a:uFillTx/>
                  <a:latin typeface="Myriad Pro Cond"/>
                  <a:ea typeface="+mn-ea"/>
                  <a:cs typeface="Myriad Pro Cond"/>
                </a:rPr>
                <a:t>Scenariusze zajęć dla doradców metodycznych </a:t>
              </a:r>
              <a:r>
                <a:rPr kumimoji="0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575756"/>
                  </a:solidFill>
                  <a:effectLst/>
                  <a:uLnTx/>
                  <a:uFillTx/>
                  <a:latin typeface="Myriad Pro Cond"/>
                  <a:ea typeface="+mn-ea"/>
                  <a:cs typeface="Myriad Pro Cond"/>
                </a:rPr>
                <a:t>z </a:t>
              </a:r>
              <a:r>
                <a:rPr kumimoji="0" sz="1100" b="0" i="0" u="none" strike="noStrike" kern="1200" cap="none" spc="5" normalizeH="0" baseline="0" noProof="0" dirty="0">
                  <a:ln>
                    <a:noFill/>
                  </a:ln>
                  <a:solidFill>
                    <a:srgbClr val="575756"/>
                  </a:solidFill>
                  <a:effectLst/>
                  <a:uLnTx/>
                  <a:uFillTx/>
                  <a:latin typeface="Myriad Pro Cond"/>
                  <a:ea typeface="+mn-ea"/>
                  <a:cs typeface="Myriad Pro Cond"/>
                </a:rPr>
                <a:t>zakresu </a:t>
              </a:r>
              <a:r>
                <a:rPr kumimoji="0" sz="1100" b="0" i="0" u="none" strike="noStrike" kern="1200" cap="none" spc="10" normalizeH="0" baseline="0" noProof="0" dirty="0">
                  <a:ln>
                    <a:noFill/>
                  </a:ln>
                  <a:solidFill>
                    <a:srgbClr val="575756"/>
                  </a:solidFill>
                  <a:effectLst/>
                  <a:uLnTx/>
                  <a:uFillTx/>
                  <a:latin typeface="Myriad Pro Cond"/>
                  <a:ea typeface="+mn-ea"/>
                  <a:cs typeface="Myriad Pro Cond"/>
                </a:rPr>
                <a:t>języka</a:t>
              </a:r>
              <a:r>
                <a:rPr kumimoji="0" sz="1100" b="0" i="0" u="none" strike="noStrike" kern="1200" cap="none" spc="120" normalizeH="0" baseline="0" noProof="0" dirty="0">
                  <a:ln>
                    <a:noFill/>
                  </a:ln>
                  <a:solidFill>
                    <a:srgbClr val="575756"/>
                  </a:solidFill>
                  <a:effectLst/>
                  <a:uLnTx/>
                  <a:uFillTx/>
                  <a:latin typeface="Myriad Pro Cond"/>
                  <a:ea typeface="+mn-ea"/>
                  <a:cs typeface="Myriad Pro Cond"/>
                </a:rPr>
                <a:t> </a:t>
              </a:r>
              <a:r>
                <a:rPr kumimoji="0" sz="1100" b="0" i="0" u="none" strike="noStrike" kern="1200" cap="none" spc="5" normalizeH="0" baseline="0" noProof="0" dirty="0">
                  <a:ln>
                    <a:noFill/>
                  </a:ln>
                  <a:solidFill>
                    <a:srgbClr val="575756"/>
                  </a:solidFill>
                  <a:effectLst/>
                  <a:uLnTx/>
                  <a:uFillTx/>
                  <a:latin typeface="Myriad Pro Cond"/>
                  <a:ea typeface="+mn-ea"/>
                  <a:cs typeface="Myriad Pro Cond"/>
                </a:rPr>
                <a:t>polskiego</a:t>
              </a: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Cond"/>
                <a:ea typeface="+mn-ea"/>
                <a:cs typeface="Myriad Pro Cond"/>
              </a:endParaRPr>
            </a:p>
          </p:txBody>
        </p:sp>
        <p:sp>
          <p:nvSpPr>
            <p:cNvPr id="3" name="object 3"/>
            <p:cNvSpPr/>
            <p:nvPr/>
          </p:nvSpPr>
          <p:spPr>
            <a:xfrm>
              <a:off x="1080000" y="464750"/>
              <a:ext cx="379730" cy="0"/>
            </a:xfrm>
            <a:custGeom>
              <a:avLst/>
              <a:gdLst/>
              <a:ahLst/>
              <a:cxnLst/>
              <a:rect l="l" t="t" r="r" b="b"/>
              <a:pathLst>
                <a:path w="379730">
                  <a:moveTo>
                    <a:pt x="0" y="0"/>
                  </a:moveTo>
                  <a:lnTo>
                    <a:pt x="379399" y="0"/>
                  </a:lnTo>
                </a:path>
              </a:pathLst>
            </a:custGeom>
            <a:ln w="6350">
              <a:solidFill>
                <a:srgbClr val="5757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4879206" y="466337"/>
              <a:ext cx="5834380" cy="0"/>
            </a:xfrm>
            <a:custGeom>
              <a:avLst/>
              <a:gdLst/>
              <a:ahLst/>
              <a:cxnLst/>
              <a:rect l="l" t="t" r="r" b="b"/>
              <a:pathLst>
                <a:path w="5834380">
                  <a:moveTo>
                    <a:pt x="0" y="0"/>
                  </a:moveTo>
                  <a:lnTo>
                    <a:pt x="5833795" y="0"/>
                  </a:lnTo>
                </a:path>
              </a:pathLst>
            </a:custGeom>
            <a:ln w="6350">
              <a:solidFill>
                <a:srgbClr val="5757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7300" y="4084999"/>
            <a:ext cx="7000240" cy="1052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Od </a:t>
            </a:r>
            <a:r>
              <a:rPr sz="3600" spc="-15" dirty="0"/>
              <a:t>tekstów </a:t>
            </a:r>
            <a:r>
              <a:rPr sz="3600" spc="-5" dirty="0"/>
              <a:t>literackich </a:t>
            </a:r>
            <a:r>
              <a:rPr sz="3600" dirty="0"/>
              <a:t>do </a:t>
            </a:r>
            <a:r>
              <a:rPr sz="3600" spc="-5" dirty="0"/>
              <a:t>tekstu </a:t>
            </a:r>
            <a:r>
              <a:rPr sz="3600" dirty="0"/>
              <a:t>własnego</a:t>
            </a:r>
            <a:r>
              <a:rPr sz="3600" spc="-40" dirty="0"/>
              <a:t> </a:t>
            </a:r>
            <a:r>
              <a:rPr sz="3600" dirty="0"/>
              <a:t>–</a:t>
            </a: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pc="-10" dirty="0">
                <a:solidFill>
                  <a:srgbClr val="706F6F"/>
                </a:solidFill>
              </a:rPr>
              <a:t>tworzenie </a:t>
            </a:r>
            <a:r>
              <a:rPr dirty="0">
                <a:solidFill>
                  <a:srgbClr val="706F6F"/>
                </a:solidFill>
              </a:rPr>
              <a:t>szkicu</a:t>
            </a:r>
            <a:r>
              <a:rPr spc="5" dirty="0">
                <a:solidFill>
                  <a:srgbClr val="706F6F"/>
                </a:solidFill>
              </a:rPr>
              <a:t> </a:t>
            </a:r>
            <a:r>
              <a:rPr dirty="0">
                <a:solidFill>
                  <a:srgbClr val="706F6F"/>
                </a:solidFill>
              </a:rPr>
              <a:t>krytycznego</a:t>
            </a:r>
          </a:p>
        </p:txBody>
      </p:sp>
    </p:spTree>
    <p:extLst>
      <p:ext uri="{BB962C8B-B14F-4D97-AF65-F5344CB8AC3E}">
        <p14:creationId xmlns:p14="http://schemas.microsoft.com/office/powerpoint/2010/main" val="29556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54695" y="361562"/>
            <a:ext cx="32308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Scenariusze zajęć dla doradców metodycznych </a:t>
            </a:r>
            <a:r>
              <a:rPr sz="1100" dirty="0">
                <a:solidFill>
                  <a:srgbClr val="575756"/>
                </a:solidFill>
                <a:latin typeface="Myriad Pro Cond"/>
                <a:cs typeface="Myriad Pro Cond"/>
              </a:rPr>
              <a:t>z </a:t>
            </a: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zakresu </a:t>
            </a:r>
            <a:r>
              <a:rPr sz="1100" spc="10" dirty="0">
                <a:solidFill>
                  <a:srgbClr val="575756"/>
                </a:solidFill>
                <a:latin typeface="Myriad Pro Cond"/>
                <a:cs typeface="Myriad Pro Cond"/>
              </a:rPr>
              <a:t>języka</a:t>
            </a:r>
            <a:r>
              <a:rPr sz="1100" spc="120" dirty="0">
                <a:solidFill>
                  <a:srgbClr val="575756"/>
                </a:solidFill>
                <a:latin typeface="Myriad Pro Cond"/>
                <a:cs typeface="Myriad Pro Cond"/>
              </a:rPr>
              <a:t> </a:t>
            </a: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polskiego</a:t>
            </a:r>
            <a:endParaRPr sz="1100">
              <a:latin typeface="Myriad Pro Cond"/>
              <a:cs typeface="Myriad Pro C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0000" y="464750"/>
            <a:ext cx="379730" cy="0"/>
          </a:xfrm>
          <a:custGeom>
            <a:avLst/>
            <a:gdLst/>
            <a:ahLst/>
            <a:cxnLst/>
            <a:rect l="l" t="t" r="r" b="b"/>
            <a:pathLst>
              <a:path w="379730">
                <a:moveTo>
                  <a:pt x="0" y="0"/>
                </a:moveTo>
                <a:lnTo>
                  <a:pt x="379399" y="0"/>
                </a:lnTo>
              </a:path>
            </a:pathLst>
          </a:custGeom>
          <a:ln w="6350">
            <a:solidFill>
              <a:srgbClr val="5757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9206" y="466337"/>
            <a:ext cx="5834380" cy="0"/>
          </a:xfrm>
          <a:custGeom>
            <a:avLst/>
            <a:gdLst/>
            <a:ahLst/>
            <a:cxnLst/>
            <a:rect l="l" t="t" r="r" b="b"/>
            <a:pathLst>
              <a:path w="5834380">
                <a:moveTo>
                  <a:pt x="0" y="0"/>
                </a:moveTo>
                <a:lnTo>
                  <a:pt x="5833795" y="0"/>
                </a:lnTo>
              </a:path>
            </a:pathLst>
          </a:custGeom>
          <a:ln w="6350">
            <a:solidFill>
              <a:srgbClr val="5757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7300" y="684050"/>
            <a:ext cx="45548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Szkic krytyczny </a:t>
            </a:r>
            <a:r>
              <a:rPr dirty="0"/>
              <a:t>– </a:t>
            </a:r>
            <a:r>
              <a:rPr spc="-10" dirty="0"/>
              <a:t>tworzenie</a:t>
            </a:r>
            <a:r>
              <a:rPr spc="-5" dirty="0"/>
              <a:t> tekstu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67300" y="1393249"/>
            <a:ext cx="10024745" cy="2404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8315" algn="l"/>
              </a:tabLst>
            </a:pPr>
            <a:r>
              <a:rPr sz="2400" spc="5" dirty="0">
                <a:latin typeface="Calibri"/>
                <a:cs typeface="Calibri"/>
              </a:rPr>
              <a:t>A.	</a:t>
            </a:r>
            <a:r>
              <a:rPr sz="2400" dirty="0">
                <a:latin typeface="Calibri"/>
                <a:cs typeface="Calibri"/>
              </a:rPr>
              <a:t>a) </a:t>
            </a:r>
            <a:r>
              <a:rPr sz="2400" spc="-25" dirty="0">
                <a:latin typeface="Calibri"/>
                <a:cs typeface="Calibri"/>
              </a:rPr>
              <a:t>Proszę </a:t>
            </a:r>
            <a:r>
              <a:rPr sz="2400" spc="-15" dirty="0">
                <a:latin typeface="Calibri"/>
                <a:cs typeface="Calibri"/>
              </a:rPr>
              <a:t>przeczytać </a:t>
            </a:r>
            <a:r>
              <a:rPr sz="2400" spc="-5" dirty="0">
                <a:latin typeface="Calibri"/>
                <a:cs typeface="Calibri"/>
              </a:rPr>
              <a:t>sonety </a:t>
            </a:r>
            <a:r>
              <a:rPr sz="2400" dirty="0">
                <a:latin typeface="Calibri"/>
                <a:cs typeface="Calibri"/>
              </a:rPr>
              <a:t>Adama </a:t>
            </a:r>
            <a:r>
              <a:rPr sz="2400" spc="-5" dirty="0">
                <a:latin typeface="Calibri"/>
                <a:cs typeface="Calibri"/>
              </a:rPr>
              <a:t>Mickiewicza </a:t>
            </a:r>
            <a:r>
              <a:rPr sz="2400" spc="-10" dirty="0">
                <a:latin typeface="Calibri"/>
                <a:cs typeface="Calibri"/>
              </a:rPr>
              <a:t>„Stepy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akermańskie”,</a:t>
            </a:r>
            <a:endParaRPr sz="2400" dirty="0">
              <a:latin typeface="Calibri"/>
              <a:cs typeface="Calibri"/>
            </a:endParaRPr>
          </a:p>
          <a:p>
            <a:pPr marL="480695" marR="5080">
              <a:lnSpc>
                <a:spcPct val="104200"/>
              </a:lnSpc>
            </a:pPr>
            <a:r>
              <a:rPr sz="2400" spc="-30" dirty="0">
                <a:latin typeface="Calibri"/>
                <a:cs typeface="Calibri"/>
              </a:rPr>
              <a:t>„Burza” </a:t>
            </a:r>
            <a:r>
              <a:rPr sz="2400" dirty="0">
                <a:latin typeface="Calibri"/>
                <a:cs typeface="Calibri"/>
              </a:rPr>
              <a:t>i </a:t>
            </a:r>
            <a:r>
              <a:rPr sz="2400" spc="-30" dirty="0">
                <a:latin typeface="Calibri"/>
                <a:cs typeface="Calibri"/>
              </a:rPr>
              <a:t>określić </a:t>
            </a:r>
            <a:r>
              <a:rPr sz="2400" spc="-25" dirty="0">
                <a:latin typeface="Calibri"/>
                <a:cs typeface="Calibri"/>
              </a:rPr>
              <a:t>łączące </a:t>
            </a:r>
            <a:r>
              <a:rPr sz="2400" spc="-15" dirty="0">
                <a:latin typeface="Calibri"/>
                <a:cs typeface="Calibri"/>
              </a:rPr>
              <a:t>je </a:t>
            </a:r>
            <a:r>
              <a:rPr sz="2400" spc="-30" dirty="0">
                <a:latin typeface="Calibri"/>
                <a:cs typeface="Calibri"/>
              </a:rPr>
              <a:t>elementy </a:t>
            </a:r>
            <a:r>
              <a:rPr sz="2400" spc="-25" dirty="0">
                <a:latin typeface="Calibri"/>
                <a:cs typeface="Calibri"/>
              </a:rPr>
              <a:t>(np. </a:t>
            </a:r>
            <a:r>
              <a:rPr sz="2400" spc="-30" dirty="0">
                <a:latin typeface="Calibri"/>
                <a:cs typeface="Calibri"/>
              </a:rPr>
              <a:t>temat, </a:t>
            </a:r>
            <a:r>
              <a:rPr sz="2400" spc="-35" dirty="0">
                <a:latin typeface="Calibri"/>
                <a:cs typeface="Calibri"/>
              </a:rPr>
              <a:t>zagadnienie, gatunek,</a:t>
            </a:r>
            <a:r>
              <a:rPr sz="2400" spc="-204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rodzaj), 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10" dirty="0">
                <a:latin typeface="Calibri"/>
                <a:cs typeface="Calibri"/>
              </a:rPr>
              <a:t>następnie </a:t>
            </a:r>
            <a:r>
              <a:rPr sz="2400" spc="-15" dirty="0">
                <a:latin typeface="Calibri"/>
                <a:cs typeface="Calibri"/>
              </a:rPr>
              <a:t>zaproponować temat </a:t>
            </a:r>
            <a:r>
              <a:rPr sz="2400" spc="-10" dirty="0">
                <a:latin typeface="Calibri"/>
                <a:cs typeface="Calibri"/>
              </a:rPr>
              <a:t>szkicu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krytycznego</a:t>
            </a:r>
            <a:endParaRPr sz="2400" dirty="0">
              <a:latin typeface="Calibri"/>
              <a:cs typeface="Calibri"/>
            </a:endParaRPr>
          </a:p>
          <a:p>
            <a:pPr marL="241300" marR="792480" indent="-228600">
              <a:lnSpc>
                <a:spcPct val="104200"/>
              </a:lnSpc>
              <a:spcBef>
                <a:spcPts val="844"/>
              </a:spcBef>
              <a:buFont typeface="Myriad Pro"/>
              <a:buChar char="–"/>
              <a:tabLst>
                <a:tab pos="241300" algn="l"/>
              </a:tabLst>
            </a:pPr>
            <a:r>
              <a:rPr sz="2400" spc="-5" dirty="0">
                <a:latin typeface="Calibri"/>
                <a:cs typeface="Calibri"/>
              </a:rPr>
              <a:t>elementy </a:t>
            </a:r>
            <a:r>
              <a:rPr sz="2400" spc="-10" dirty="0">
                <a:latin typeface="Calibri"/>
                <a:cs typeface="Calibri"/>
              </a:rPr>
              <a:t>wspólne, </a:t>
            </a:r>
            <a:r>
              <a:rPr sz="2400" spc="-5" dirty="0">
                <a:latin typeface="Calibri"/>
                <a:cs typeface="Calibri"/>
              </a:rPr>
              <a:t>np. </a:t>
            </a:r>
            <a:r>
              <a:rPr sz="2400" spc="-15" dirty="0">
                <a:latin typeface="Calibri"/>
                <a:cs typeface="Calibri"/>
              </a:rPr>
              <a:t>podróż, romantyczny </a:t>
            </a:r>
            <a:r>
              <a:rPr sz="2400" spc="-10" dirty="0">
                <a:latin typeface="Calibri"/>
                <a:cs typeface="Calibri"/>
              </a:rPr>
              <a:t>pielgrzym, </a:t>
            </a:r>
            <a:r>
              <a:rPr sz="2400" spc="-5" dirty="0">
                <a:latin typeface="Calibri"/>
                <a:cs typeface="Calibri"/>
              </a:rPr>
              <a:t>człowiek, </a:t>
            </a:r>
            <a:r>
              <a:rPr sz="2400" spc="-15" dirty="0">
                <a:latin typeface="Calibri"/>
                <a:cs typeface="Calibri"/>
              </a:rPr>
              <a:t>natura,  </a:t>
            </a:r>
            <a:r>
              <a:rPr sz="2400" spc="-10" dirty="0">
                <a:latin typeface="Calibri"/>
                <a:cs typeface="Calibri"/>
              </a:rPr>
              <a:t>nostalgia </a:t>
            </a:r>
            <a:r>
              <a:rPr sz="2400" spc="-10" dirty="0" err="1">
                <a:latin typeface="Calibri"/>
                <a:cs typeface="Calibri"/>
              </a:rPr>
              <a:t>itd</a:t>
            </a:r>
            <a:r>
              <a:rPr sz="2400" spc="-10" dirty="0" smtClean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20"/>
              </a:spcBef>
              <a:buFont typeface="Myriad Pro"/>
              <a:buChar char="–"/>
              <a:tabLst>
                <a:tab pos="241300" algn="l"/>
              </a:tabLst>
            </a:pPr>
            <a:r>
              <a:rPr sz="2400" spc="-15" dirty="0">
                <a:latin typeface="Calibri"/>
                <a:cs typeface="Calibri"/>
              </a:rPr>
              <a:t>temat </a:t>
            </a:r>
            <a:r>
              <a:rPr sz="2400" spc="-10" dirty="0" err="1">
                <a:latin typeface="Calibri"/>
                <a:cs typeface="Calibri"/>
              </a:rPr>
              <a:t>szkicu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 err="1" smtClean="0">
                <a:latin typeface="Calibri"/>
                <a:cs typeface="Calibri"/>
              </a:rPr>
              <a:t>krytycznego</a:t>
            </a:r>
            <a:r>
              <a:rPr lang="pl-PL" sz="2400" spc="-5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285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54695" y="361562"/>
            <a:ext cx="32308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Scenariusze zajęć dla doradców metodycznych </a:t>
            </a:r>
            <a:r>
              <a:rPr sz="1100" dirty="0">
                <a:solidFill>
                  <a:srgbClr val="575756"/>
                </a:solidFill>
                <a:latin typeface="Myriad Pro Cond"/>
                <a:cs typeface="Myriad Pro Cond"/>
              </a:rPr>
              <a:t>z </a:t>
            </a: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zakresu </a:t>
            </a:r>
            <a:r>
              <a:rPr sz="1100" spc="10" dirty="0">
                <a:solidFill>
                  <a:srgbClr val="575756"/>
                </a:solidFill>
                <a:latin typeface="Myriad Pro Cond"/>
                <a:cs typeface="Myriad Pro Cond"/>
              </a:rPr>
              <a:t>języka</a:t>
            </a:r>
            <a:r>
              <a:rPr sz="1100" spc="120" dirty="0">
                <a:solidFill>
                  <a:srgbClr val="575756"/>
                </a:solidFill>
                <a:latin typeface="Myriad Pro Cond"/>
                <a:cs typeface="Myriad Pro Cond"/>
              </a:rPr>
              <a:t> </a:t>
            </a: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polskiego</a:t>
            </a:r>
            <a:endParaRPr sz="1100">
              <a:latin typeface="Myriad Pro Cond"/>
              <a:cs typeface="Myriad Pro C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0000" y="464750"/>
            <a:ext cx="379730" cy="0"/>
          </a:xfrm>
          <a:custGeom>
            <a:avLst/>
            <a:gdLst/>
            <a:ahLst/>
            <a:cxnLst/>
            <a:rect l="l" t="t" r="r" b="b"/>
            <a:pathLst>
              <a:path w="379730">
                <a:moveTo>
                  <a:pt x="0" y="0"/>
                </a:moveTo>
                <a:lnTo>
                  <a:pt x="379399" y="0"/>
                </a:lnTo>
              </a:path>
            </a:pathLst>
          </a:custGeom>
          <a:ln w="6350">
            <a:solidFill>
              <a:srgbClr val="5757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9206" y="466337"/>
            <a:ext cx="5834380" cy="0"/>
          </a:xfrm>
          <a:custGeom>
            <a:avLst/>
            <a:gdLst/>
            <a:ahLst/>
            <a:cxnLst/>
            <a:rect l="l" t="t" r="r" b="b"/>
            <a:pathLst>
              <a:path w="5834380">
                <a:moveTo>
                  <a:pt x="0" y="0"/>
                </a:moveTo>
                <a:lnTo>
                  <a:pt x="5833795" y="0"/>
                </a:lnTo>
              </a:path>
            </a:pathLst>
          </a:custGeom>
          <a:ln w="6350">
            <a:solidFill>
              <a:srgbClr val="5757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7300" y="684050"/>
            <a:ext cx="45548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Szkic krytyczny </a:t>
            </a:r>
            <a:r>
              <a:rPr dirty="0"/>
              <a:t>– </a:t>
            </a:r>
            <a:r>
              <a:rPr spc="-10" dirty="0"/>
              <a:t>tworzenie</a:t>
            </a:r>
            <a:r>
              <a:rPr spc="-5" dirty="0"/>
              <a:t> tekstu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67300" y="1393249"/>
            <a:ext cx="9807575" cy="2404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100"/>
              </a:spcBef>
              <a:buAutoNum type="alphaUcPeriod"/>
              <a:tabLst>
                <a:tab pos="488315" algn="l"/>
                <a:tab pos="489584" algn="l"/>
              </a:tabLst>
            </a:pPr>
            <a:r>
              <a:rPr sz="2400" spc="-5" dirty="0">
                <a:latin typeface="Calibri"/>
                <a:cs typeface="Calibri"/>
              </a:rPr>
              <a:t>b) </a:t>
            </a:r>
            <a:r>
              <a:rPr sz="2400" spc="-25" dirty="0">
                <a:latin typeface="Calibri"/>
                <a:cs typeface="Calibri"/>
              </a:rPr>
              <a:t>Proszę </a:t>
            </a:r>
            <a:r>
              <a:rPr sz="2400" spc="-10" dirty="0">
                <a:latin typeface="Calibri"/>
                <a:cs typeface="Calibri"/>
              </a:rPr>
              <a:t>zgromadzić </a:t>
            </a:r>
            <a:r>
              <a:rPr sz="2400" spc="-15" dirty="0">
                <a:latin typeface="Calibri"/>
                <a:cs typeface="Calibri"/>
              </a:rPr>
              <a:t>podstawowe informacje </a:t>
            </a:r>
            <a:r>
              <a:rPr sz="2400" dirty="0">
                <a:latin typeface="Calibri"/>
                <a:cs typeface="Calibri"/>
              </a:rPr>
              <a:t>o </a:t>
            </a:r>
            <a:r>
              <a:rPr sz="2400" spc="-15" dirty="0">
                <a:latin typeface="Calibri"/>
                <a:cs typeface="Calibri"/>
              </a:rPr>
              <a:t>przedstawionym </a:t>
            </a:r>
            <a:r>
              <a:rPr sz="2400" dirty="0">
                <a:latin typeface="Calibri"/>
                <a:cs typeface="Calibri"/>
              </a:rPr>
              <a:t>w </a:t>
            </a:r>
            <a:r>
              <a:rPr sz="2400" spc="-5" dirty="0">
                <a:latin typeface="Calibri"/>
                <a:cs typeface="Calibri"/>
              </a:rPr>
              <a:t>temacie  </a:t>
            </a:r>
            <a:r>
              <a:rPr sz="2400" spc="-15" dirty="0">
                <a:latin typeface="Calibri"/>
                <a:cs typeface="Calibri"/>
              </a:rPr>
              <a:t>pracy autorze,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utworach.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2400" dirty="0">
                <a:latin typeface="Calibri"/>
                <a:cs typeface="Calibri"/>
              </a:rPr>
              <a:t>Np.</a:t>
            </a:r>
            <a:endParaRPr sz="2400">
              <a:latin typeface="Calibri"/>
              <a:cs typeface="Calibri"/>
            </a:endParaRPr>
          </a:p>
          <a:p>
            <a:pPr marL="372110" lvl="1" indent="-229235">
              <a:lnSpc>
                <a:spcPct val="100000"/>
              </a:lnSpc>
              <a:spcBef>
                <a:spcPts val="120"/>
              </a:spcBef>
              <a:buChar char="•"/>
              <a:tabLst>
                <a:tab pos="372745" algn="l"/>
              </a:tabLst>
            </a:pPr>
            <a:r>
              <a:rPr sz="2400" spc="-5" dirty="0">
                <a:latin typeface="Calibri"/>
                <a:cs typeface="Calibri"/>
              </a:rPr>
              <a:t>Mickiewicz </a:t>
            </a:r>
            <a:r>
              <a:rPr sz="2400" spc="-25" dirty="0">
                <a:latin typeface="Calibri"/>
                <a:cs typeface="Calibri"/>
              </a:rPr>
              <a:t>jako </a:t>
            </a:r>
            <a:r>
              <a:rPr sz="2400" spc="-10" dirty="0">
                <a:latin typeface="Calibri"/>
                <a:cs typeface="Calibri"/>
              </a:rPr>
              <a:t>poeta, romantyk, pielgrzym,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tułacz</a:t>
            </a:r>
            <a:endParaRPr sz="2400">
              <a:latin typeface="Calibri"/>
              <a:cs typeface="Calibri"/>
            </a:endParaRPr>
          </a:p>
          <a:p>
            <a:pPr marL="372110" marR="285115" lvl="1" indent="-228600">
              <a:lnSpc>
                <a:spcPct val="104200"/>
              </a:lnSpc>
              <a:buChar char="•"/>
              <a:tabLst>
                <a:tab pos="372745" algn="l"/>
              </a:tabLst>
            </a:pPr>
            <a:r>
              <a:rPr sz="2400" spc="-5" dirty="0">
                <a:latin typeface="Calibri"/>
                <a:cs typeface="Calibri"/>
              </a:rPr>
              <a:t>„Sonety </a:t>
            </a:r>
            <a:r>
              <a:rPr sz="2400" dirty="0">
                <a:latin typeface="Calibri"/>
                <a:cs typeface="Calibri"/>
              </a:rPr>
              <a:t>krymskie” </a:t>
            </a:r>
            <a:r>
              <a:rPr sz="2400" spc="-25" dirty="0">
                <a:latin typeface="Calibri"/>
                <a:cs typeface="Calibri"/>
              </a:rPr>
              <a:t>jako </a:t>
            </a:r>
            <a:r>
              <a:rPr sz="2400" spc="-5" dirty="0">
                <a:latin typeface="Calibri"/>
                <a:cs typeface="Calibri"/>
              </a:rPr>
              <a:t>dziennik </a:t>
            </a:r>
            <a:r>
              <a:rPr sz="2400" spc="-40" dirty="0">
                <a:latin typeface="Calibri"/>
                <a:cs typeface="Calibri"/>
              </a:rPr>
              <a:t>podróży, </a:t>
            </a:r>
            <a:r>
              <a:rPr sz="2400" spc="-10" dirty="0">
                <a:latin typeface="Calibri"/>
                <a:cs typeface="Calibri"/>
              </a:rPr>
              <a:t>tęsknota </a:t>
            </a:r>
            <a:r>
              <a:rPr sz="2400" spc="-20" dirty="0">
                <a:latin typeface="Calibri"/>
                <a:cs typeface="Calibri"/>
              </a:rPr>
              <a:t>za </a:t>
            </a:r>
            <a:r>
              <a:rPr sz="2400" spc="-10" dirty="0">
                <a:latin typeface="Calibri"/>
                <a:cs typeface="Calibri"/>
              </a:rPr>
              <a:t>ojczyzną </a:t>
            </a:r>
            <a:r>
              <a:rPr sz="2400" dirty="0">
                <a:latin typeface="Calibri"/>
                <a:cs typeface="Calibri"/>
              </a:rPr>
              <a:t>i </a:t>
            </a:r>
            <a:r>
              <a:rPr sz="2400" spc="-5" dirty="0">
                <a:latin typeface="Calibri"/>
                <a:cs typeface="Calibri"/>
              </a:rPr>
              <a:t>fascynacja  </a:t>
            </a:r>
            <a:r>
              <a:rPr sz="2400" spc="-10" dirty="0">
                <a:latin typeface="Calibri"/>
                <a:cs typeface="Calibri"/>
              </a:rPr>
              <a:t>kulturą Orientu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5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54695" y="361562"/>
            <a:ext cx="32308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Scenariusze zajęć dla doradców metodycznych </a:t>
            </a:r>
            <a:r>
              <a:rPr sz="1100" dirty="0">
                <a:solidFill>
                  <a:srgbClr val="575756"/>
                </a:solidFill>
                <a:latin typeface="Myriad Pro Cond"/>
                <a:cs typeface="Myriad Pro Cond"/>
              </a:rPr>
              <a:t>z </a:t>
            </a: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zakresu </a:t>
            </a:r>
            <a:r>
              <a:rPr sz="1100" spc="10" dirty="0">
                <a:solidFill>
                  <a:srgbClr val="575756"/>
                </a:solidFill>
                <a:latin typeface="Myriad Pro Cond"/>
                <a:cs typeface="Myriad Pro Cond"/>
              </a:rPr>
              <a:t>języka</a:t>
            </a:r>
            <a:r>
              <a:rPr sz="1100" spc="120" dirty="0">
                <a:solidFill>
                  <a:srgbClr val="575756"/>
                </a:solidFill>
                <a:latin typeface="Myriad Pro Cond"/>
                <a:cs typeface="Myriad Pro Cond"/>
              </a:rPr>
              <a:t> </a:t>
            </a: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polskiego</a:t>
            </a:r>
            <a:endParaRPr sz="1100">
              <a:latin typeface="Myriad Pro Cond"/>
              <a:cs typeface="Myriad Pro C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0000" y="464750"/>
            <a:ext cx="379730" cy="0"/>
          </a:xfrm>
          <a:custGeom>
            <a:avLst/>
            <a:gdLst/>
            <a:ahLst/>
            <a:cxnLst/>
            <a:rect l="l" t="t" r="r" b="b"/>
            <a:pathLst>
              <a:path w="379730">
                <a:moveTo>
                  <a:pt x="0" y="0"/>
                </a:moveTo>
                <a:lnTo>
                  <a:pt x="379399" y="0"/>
                </a:lnTo>
              </a:path>
            </a:pathLst>
          </a:custGeom>
          <a:ln w="6350">
            <a:solidFill>
              <a:srgbClr val="5757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9206" y="466337"/>
            <a:ext cx="5834380" cy="0"/>
          </a:xfrm>
          <a:custGeom>
            <a:avLst/>
            <a:gdLst/>
            <a:ahLst/>
            <a:cxnLst/>
            <a:rect l="l" t="t" r="r" b="b"/>
            <a:pathLst>
              <a:path w="5834380">
                <a:moveTo>
                  <a:pt x="0" y="0"/>
                </a:moveTo>
                <a:lnTo>
                  <a:pt x="5833795" y="0"/>
                </a:lnTo>
              </a:path>
            </a:pathLst>
          </a:custGeom>
          <a:ln w="6350">
            <a:solidFill>
              <a:srgbClr val="5757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7300" y="684050"/>
            <a:ext cx="45548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Szkic krytyczny </a:t>
            </a:r>
            <a:r>
              <a:rPr dirty="0"/>
              <a:t>– </a:t>
            </a:r>
            <a:r>
              <a:rPr spc="-10" dirty="0"/>
              <a:t>tworzenie</a:t>
            </a:r>
            <a:r>
              <a:rPr spc="-5" dirty="0"/>
              <a:t> tekstu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67300" y="1393249"/>
            <a:ext cx="9700260" cy="3928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65835">
              <a:lnSpc>
                <a:spcPts val="3000"/>
              </a:lnSpc>
              <a:spcBef>
                <a:spcPts val="100"/>
              </a:spcBef>
              <a:buAutoNum type="alphaUcPeriod"/>
              <a:tabLst>
                <a:tab pos="488315" algn="l"/>
                <a:tab pos="489584" algn="l"/>
              </a:tabLst>
            </a:pPr>
            <a:r>
              <a:rPr sz="2400" dirty="0">
                <a:latin typeface="Calibri"/>
                <a:cs typeface="Calibri"/>
              </a:rPr>
              <a:t>c) </a:t>
            </a:r>
            <a:r>
              <a:rPr sz="2400" spc="-25" dirty="0">
                <a:latin typeface="Calibri"/>
                <a:cs typeface="Calibri"/>
              </a:rPr>
              <a:t>Proszę </a:t>
            </a:r>
            <a:r>
              <a:rPr sz="2400" spc="-15" dirty="0">
                <a:latin typeface="Calibri"/>
                <a:cs typeface="Calibri"/>
              </a:rPr>
              <a:t>wskazać, </a:t>
            </a:r>
            <a:r>
              <a:rPr sz="2400" dirty="0">
                <a:latin typeface="Calibri"/>
                <a:cs typeface="Calibri"/>
              </a:rPr>
              <a:t>wyjaśnić i </a:t>
            </a:r>
            <a:r>
              <a:rPr sz="2400" spc="-5" dirty="0">
                <a:latin typeface="Calibri"/>
                <a:cs typeface="Calibri"/>
              </a:rPr>
              <a:t>omówić </a:t>
            </a:r>
            <a:r>
              <a:rPr sz="2400" spc="-10" dirty="0">
                <a:latin typeface="Calibri"/>
                <a:cs typeface="Calibri"/>
              </a:rPr>
              <a:t>stosowne, możliwe </a:t>
            </a:r>
            <a:r>
              <a:rPr sz="2400" spc="-25" dirty="0">
                <a:latin typeface="Calibri"/>
                <a:cs typeface="Calibri"/>
              </a:rPr>
              <a:t>konteksty  </a:t>
            </a:r>
            <a:r>
              <a:rPr sz="2400" spc="-5" dirty="0">
                <a:latin typeface="Calibri"/>
                <a:cs typeface="Calibri"/>
              </a:rPr>
              <a:t>(np. </a:t>
            </a:r>
            <a:r>
              <a:rPr sz="2400" spc="-10" dirty="0">
                <a:latin typeface="Calibri"/>
                <a:cs typeface="Calibri"/>
              </a:rPr>
              <a:t>literacki, </a:t>
            </a:r>
            <a:r>
              <a:rPr sz="2400" spc="-30" dirty="0">
                <a:latin typeface="Calibri"/>
                <a:cs typeface="Calibri"/>
              </a:rPr>
              <a:t>historyczny,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biograficzny).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2400" dirty="0">
                <a:latin typeface="Calibri"/>
                <a:cs typeface="Calibri"/>
              </a:rPr>
              <a:t>Np.</a:t>
            </a:r>
          </a:p>
          <a:p>
            <a:pPr marL="372110" lvl="1" indent="-229235">
              <a:lnSpc>
                <a:spcPct val="100000"/>
              </a:lnSpc>
              <a:spcBef>
                <a:spcPts val="120"/>
              </a:spcBef>
              <a:buChar char="•"/>
              <a:tabLst>
                <a:tab pos="372745" algn="l"/>
              </a:tabLst>
            </a:pPr>
            <a:r>
              <a:rPr sz="2400" spc="-20" dirty="0">
                <a:latin typeface="Calibri"/>
                <a:cs typeface="Calibri"/>
              </a:rPr>
              <a:t>przyczyny </a:t>
            </a:r>
            <a:r>
              <a:rPr sz="2400" spc="-15" dirty="0">
                <a:latin typeface="Calibri"/>
                <a:cs typeface="Calibri"/>
              </a:rPr>
              <a:t>opuszczenia </a:t>
            </a:r>
            <a:r>
              <a:rPr sz="2400" spc="-20" dirty="0">
                <a:latin typeface="Calibri"/>
                <a:cs typeface="Calibri"/>
              </a:rPr>
              <a:t>przez </a:t>
            </a:r>
            <a:r>
              <a:rPr sz="2400" spc="-15" dirty="0">
                <a:latin typeface="Calibri"/>
                <a:cs typeface="Calibri"/>
              </a:rPr>
              <a:t>poetę </a:t>
            </a:r>
            <a:r>
              <a:rPr sz="2400" spc="-30" dirty="0">
                <a:latin typeface="Calibri"/>
                <a:cs typeface="Calibri"/>
              </a:rPr>
              <a:t>Litwy, </a:t>
            </a:r>
            <a:r>
              <a:rPr sz="2400" spc="-15" dirty="0">
                <a:latin typeface="Calibri"/>
                <a:cs typeface="Calibri"/>
              </a:rPr>
              <a:t>okoliczności </a:t>
            </a:r>
            <a:r>
              <a:rPr sz="2400" spc="-20" dirty="0">
                <a:latin typeface="Calibri"/>
                <a:cs typeface="Calibri"/>
              </a:rPr>
              <a:t>podróży </a:t>
            </a:r>
            <a:r>
              <a:rPr sz="2400" spc="-5" dirty="0" err="1">
                <a:latin typeface="Calibri"/>
                <a:cs typeface="Calibri"/>
              </a:rPr>
              <a:t>na</a:t>
            </a:r>
            <a:r>
              <a:rPr sz="2400" spc="155" dirty="0">
                <a:latin typeface="Calibri"/>
                <a:cs typeface="Calibri"/>
              </a:rPr>
              <a:t> </a:t>
            </a:r>
            <a:r>
              <a:rPr sz="2400" spc="-10" dirty="0" err="1" smtClean="0">
                <a:latin typeface="Calibri"/>
                <a:cs typeface="Calibri"/>
              </a:rPr>
              <a:t>Krym</a:t>
            </a:r>
            <a:r>
              <a:rPr lang="pl-PL" sz="2400" spc="-10" dirty="0">
                <a:latin typeface="Calibri"/>
                <a:cs typeface="Calibri"/>
              </a:rPr>
              <a:t>;</a:t>
            </a:r>
            <a:endParaRPr sz="2400" dirty="0">
              <a:latin typeface="Calibri"/>
              <a:cs typeface="Calibri"/>
            </a:endParaRPr>
          </a:p>
          <a:p>
            <a:pPr marL="372110" lvl="1" indent="-229235">
              <a:lnSpc>
                <a:spcPct val="100000"/>
              </a:lnSpc>
              <a:spcBef>
                <a:spcPts val="120"/>
              </a:spcBef>
              <a:buChar char="•"/>
              <a:tabLst>
                <a:tab pos="372745" algn="l"/>
              </a:tabLst>
            </a:pPr>
            <a:r>
              <a:rPr sz="2400" spc="-10" dirty="0">
                <a:latin typeface="Calibri"/>
                <a:cs typeface="Calibri"/>
              </a:rPr>
              <a:t>zniewolenie narodu,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5" dirty="0" err="1" smtClean="0">
                <a:latin typeface="Calibri"/>
                <a:cs typeface="Calibri"/>
              </a:rPr>
              <a:t>zabory</a:t>
            </a:r>
            <a:r>
              <a:rPr lang="pl-PL" sz="2400" spc="-5" dirty="0" smtClean="0">
                <a:latin typeface="Calibri"/>
                <a:cs typeface="Calibri"/>
              </a:rPr>
              <a:t>;</a:t>
            </a:r>
            <a:endParaRPr sz="2400" dirty="0">
              <a:latin typeface="Calibri"/>
              <a:cs typeface="Calibri"/>
            </a:endParaRPr>
          </a:p>
          <a:p>
            <a:pPr marL="372110" lvl="1" indent="-229235">
              <a:lnSpc>
                <a:spcPct val="100000"/>
              </a:lnSpc>
              <a:spcBef>
                <a:spcPts val="120"/>
              </a:spcBef>
              <a:buChar char="•"/>
              <a:tabLst>
                <a:tab pos="372745" algn="l"/>
              </a:tabLst>
            </a:pPr>
            <a:r>
              <a:rPr sz="2400" spc="-15" dirty="0">
                <a:latin typeface="Calibri"/>
                <a:cs typeface="Calibri"/>
              </a:rPr>
              <a:t>romantyczny </a:t>
            </a:r>
            <a:r>
              <a:rPr sz="2400" spc="-10" dirty="0">
                <a:latin typeface="Calibri"/>
                <a:cs typeface="Calibri"/>
              </a:rPr>
              <a:t>poeta, </a:t>
            </a:r>
            <a:r>
              <a:rPr sz="2400" spc="-15" dirty="0" err="1">
                <a:latin typeface="Calibri"/>
                <a:cs typeface="Calibri"/>
              </a:rPr>
              <a:t>romantyczny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5" dirty="0" err="1" smtClean="0">
                <a:latin typeface="Calibri"/>
                <a:cs typeface="Calibri"/>
              </a:rPr>
              <a:t>podróżnik</a:t>
            </a:r>
            <a:r>
              <a:rPr lang="pl-PL" sz="2400" spc="-15" dirty="0" smtClean="0">
                <a:latin typeface="Calibri"/>
                <a:cs typeface="Calibri"/>
              </a:rPr>
              <a:t>;</a:t>
            </a:r>
            <a:endParaRPr sz="2400" dirty="0">
              <a:latin typeface="Calibri"/>
              <a:cs typeface="Calibri"/>
            </a:endParaRPr>
          </a:p>
          <a:p>
            <a:pPr marL="372110" lvl="1" indent="-229235">
              <a:lnSpc>
                <a:spcPct val="100000"/>
              </a:lnSpc>
              <a:spcBef>
                <a:spcPts val="120"/>
              </a:spcBef>
              <a:buChar char="•"/>
              <a:tabLst>
                <a:tab pos="372745" algn="l"/>
              </a:tabLst>
            </a:pPr>
            <a:r>
              <a:rPr sz="2400" spc="-5" dirty="0">
                <a:latin typeface="Calibri"/>
                <a:cs typeface="Calibri"/>
              </a:rPr>
              <a:t>„Sonety </a:t>
            </a:r>
            <a:r>
              <a:rPr sz="2400" dirty="0">
                <a:latin typeface="Calibri"/>
                <a:cs typeface="Calibri"/>
              </a:rPr>
              <a:t>krymskie” </a:t>
            </a:r>
            <a:r>
              <a:rPr sz="2400" spc="-25" dirty="0" err="1">
                <a:latin typeface="Calibri"/>
                <a:cs typeface="Calibri"/>
              </a:rPr>
              <a:t>jako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 err="1" smtClean="0">
                <a:latin typeface="Calibri"/>
                <a:cs typeface="Calibri"/>
              </a:rPr>
              <a:t>cykl</a:t>
            </a:r>
            <a:r>
              <a:rPr lang="pl-PL" sz="2400" dirty="0" smtClean="0">
                <a:latin typeface="Calibri"/>
                <a:cs typeface="Calibri"/>
              </a:rPr>
              <a:t>;</a:t>
            </a:r>
            <a:endParaRPr sz="2400" dirty="0">
              <a:latin typeface="Calibri"/>
              <a:cs typeface="Calibri"/>
            </a:endParaRPr>
          </a:p>
          <a:p>
            <a:pPr marL="372110" marR="5080" lvl="1" indent="-228600" algn="just">
              <a:lnSpc>
                <a:spcPct val="104200"/>
              </a:lnSpc>
              <a:buChar char="•"/>
              <a:tabLst>
                <a:tab pos="372745" algn="l"/>
              </a:tabLst>
            </a:pPr>
            <a:r>
              <a:rPr sz="2400" spc="-25" dirty="0">
                <a:latin typeface="Calibri"/>
                <a:cs typeface="Calibri"/>
              </a:rPr>
              <a:t>jako kontekst </a:t>
            </a:r>
            <a:r>
              <a:rPr sz="2400" spc="-5" dirty="0">
                <a:latin typeface="Calibri"/>
                <a:cs typeface="Calibri"/>
              </a:rPr>
              <a:t>(lub </a:t>
            </a:r>
            <a:r>
              <a:rPr sz="2400" spc="-25" dirty="0">
                <a:latin typeface="Calibri"/>
                <a:cs typeface="Calibri"/>
              </a:rPr>
              <a:t>wskazówkę </a:t>
            </a:r>
            <a:r>
              <a:rPr sz="2400" spc="-5" dirty="0">
                <a:latin typeface="Calibri"/>
                <a:cs typeface="Calibri"/>
              </a:rPr>
              <a:t>napisania </a:t>
            </a:r>
            <a:r>
              <a:rPr sz="2400" spc="-10" dirty="0">
                <a:latin typeface="Calibri"/>
                <a:cs typeface="Calibri"/>
              </a:rPr>
              <a:t>szkicu) można </a:t>
            </a:r>
            <a:r>
              <a:rPr sz="2400" spc="-20" dirty="0">
                <a:latin typeface="Calibri"/>
                <a:cs typeface="Calibri"/>
              </a:rPr>
              <a:t>wykorzystać </a:t>
            </a:r>
            <a:r>
              <a:rPr sz="2400" spc="-15" dirty="0">
                <a:latin typeface="Calibri"/>
                <a:cs typeface="Calibri"/>
              </a:rPr>
              <a:t>również  załączone </a:t>
            </a:r>
            <a:r>
              <a:rPr sz="2400" dirty="0">
                <a:latin typeface="Calibri"/>
                <a:cs typeface="Calibri"/>
              </a:rPr>
              <a:t>w </a:t>
            </a:r>
            <a:r>
              <a:rPr sz="2400" spc="-15" dirty="0">
                <a:latin typeface="Calibri"/>
                <a:cs typeface="Calibri"/>
              </a:rPr>
              <a:t>Vademecum teksty (Jacka </a:t>
            </a:r>
            <a:r>
              <a:rPr sz="2400" spc="-20" dirty="0">
                <a:latin typeface="Calibri"/>
                <a:cs typeface="Calibri"/>
              </a:rPr>
              <a:t>Brzozowskiego </a:t>
            </a:r>
            <a:r>
              <a:rPr sz="2400" spc="-5" dirty="0">
                <a:latin typeface="Calibri"/>
                <a:cs typeface="Calibri"/>
              </a:rPr>
              <a:t>lub </a:t>
            </a:r>
            <a:r>
              <a:rPr sz="2400" dirty="0">
                <a:latin typeface="Calibri"/>
                <a:cs typeface="Calibri"/>
              </a:rPr>
              <a:t>Juliana </a:t>
            </a:r>
            <a:r>
              <a:rPr sz="2400" spc="-5" dirty="0">
                <a:latin typeface="Calibri"/>
                <a:cs typeface="Calibri"/>
              </a:rPr>
              <a:t>Przybosia)  </a:t>
            </a:r>
            <a:r>
              <a:rPr sz="2400" spc="-10" dirty="0">
                <a:latin typeface="Calibri"/>
                <a:cs typeface="Calibri"/>
              </a:rPr>
              <a:t>poświęcone </a:t>
            </a:r>
            <a:r>
              <a:rPr sz="2400" spc="-10" dirty="0" err="1">
                <a:latin typeface="Calibri"/>
                <a:cs typeface="Calibri"/>
              </a:rPr>
              <a:t>poezji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5" dirty="0" err="1" smtClean="0">
                <a:latin typeface="Calibri"/>
                <a:cs typeface="Calibri"/>
              </a:rPr>
              <a:t>Mickiewicza</a:t>
            </a:r>
            <a:r>
              <a:rPr lang="pl-PL" sz="2400" spc="-5" dirty="0" smtClean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9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54695" y="361562"/>
            <a:ext cx="32308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Scenariusze zajęć dla doradców metodycznych </a:t>
            </a:r>
            <a:r>
              <a:rPr sz="1100" dirty="0">
                <a:solidFill>
                  <a:srgbClr val="575756"/>
                </a:solidFill>
                <a:latin typeface="Myriad Pro Cond"/>
                <a:cs typeface="Myriad Pro Cond"/>
              </a:rPr>
              <a:t>z </a:t>
            </a: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zakresu </a:t>
            </a:r>
            <a:r>
              <a:rPr sz="1100" spc="10" dirty="0">
                <a:solidFill>
                  <a:srgbClr val="575756"/>
                </a:solidFill>
                <a:latin typeface="Myriad Pro Cond"/>
                <a:cs typeface="Myriad Pro Cond"/>
              </a:rPr>
              <a:t>języka</a:t>
            </a:r>
            <a:r>
              <a:rPr sz="1100" spc="120" dirty="0">
                <a:solidFill>
                  <a:srgbClr val="575756"/>
                </a:solidFill>
                <a:latin typeface="Myriad Pro Cond"/>
                <a:cs typeface="Myriad Pro Cond"/>
              </a:rPr>
              <a:t> </a:t>
            </a: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polskiego</a:t>
            </a:r>
            <a:endParaRPr sz="1100">
              <a:latin typeface="Myriad Pro Cond"/>
              <a:cs typeface="Myriad Pro C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0000" y="464750"/>
            <a:ext cx="379730" cy="0"/>
          </a:xfrm>
          <a:custGeom>
            <a:avLst/>
            <a:gdLst/>
            <a:ahLst/>
            <a:cxnLst/>
            <a:rect l="l" t="t" r="r" b="b"/>
            <a:pathLst>
              <a:path w="379730">
                <a:moveTo>
                  <a:pt x="0" y="0"/>
                </a:moveTo>
                <a:lnTo>
                  <a:pt x="379399" y="0"/>
                </a:lnTo>
              </a:path>
            </a:pathLst>
          </a:custGeom>
          <a:ln w="6350">
            <a:solidFill>
              <a:srgbClr val="5757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9206" y="466337"/>
            <a:ext cx="5834380" cy="0"/>
          </a:xfrm>
          <a:custGeom>
            <a:avLst/>
            <a:gdLst/>
            <a:ahLst/>
            <a:cxnLst/>
            <a:rect l="l" t="t" r="r" b="b"/>
            <a:pathLst>
              <a:path w="5834380">
                <a:moveTo>
                  <a:pt x="0" y="0"/>
                </a:moveTo>
                <a:lnTo>
                  <a:pt x="5833795" y="0"/>
                </a:lnTo>
              </a:path>
            </a:pathLst>
          </a:custGeom>
          <a:ln w="6350">
            <a:solidFill>
              <a:srgbClr val="5757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7300" y="684050"/>
            <a:ext cx="46120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Rodzaje akapitów </a:t>
            </a:r>
            <a:r>
              <a:rPr dirty="0"/>
              <a:t>-</a:t>
            </a:r>
            <a:r>
              <a:rPr spc="5" dirty="0"/>
              <a:t> </a:t>
            </a:r>
            <a:r>
              <a:rPr dirty="0"/>
              <a:t>przypomnienie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67300" y="1367849"/>
            <a:ext cx="9918700" cy="4007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7620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000" spc="-5" dirty="0">
                <a:solidFill>
                  <a:srgbClr val="C00000"/>
                </a:solidFill>
                <a:latin typeface="Calibri"/>
                <a:cs typeface="Calibri"/>
              </a:rPr>
              <a:t>Akapity analityczne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10" dirty="0">
                <a:latin typeface="Calibri"/>
                <a:cs typeface="Calibri"/>
              </a:rPr>
              <a:t>wprowadzają </a:t>
            </a:r>
            <a:r>
              <a:rPr sz="2000" spc="-5" dirty="0">
                <a:latin typeface="Calibri"/>
                <a:cs typeface="Calibri"/>
              </a:rPr>
              <a:t>nową </a:t>
            </a:r>
            <a:r>
              <a:rPr sz="2000" spc="-15" dirty="0">
                <a:latin typeface="Calibri"/>
                <a:cs typeface="Calibri"/>
              </a:rPr>
              <a:t>myśl, </a:t>
            </a:r>
            <a:r>
              <a:rPr sz="2000" spc="-5" dirty="0">
                <a:latin typeface="Calibri"/>
                <a:cs typeface="Calibri"/>
              </a:rPr>
              <a:t>wypowiedzenie </a:t>
            </a:r>
            <a:r>
              <a:rPr sz="2000" spc="-15" dirty="0">
                <a:latin typeface="Calibri"/>
                <a:cs typeface="Calibri"/>
              </a:rPr>
              <a:t>tematowe, </a:t>
            </a:r>
            <a:r>
              <a:rPr sz="2000" spc="-10" dirty="0">
                <a:latin typeface="Calibri"/>
                <a:cs typeface="Calibri"/>
              </a:rPr>
              <a:t>zawierające  stwierdzenie ogólne, </a:t>
            </a:r>
            <a:r>
              <a:rPr sz="2000" spc="-15" dirty="0">
                <a:latin typeface="Calibri"/>
                <a:cs typeface="Calibri"/>
              </a:rPr>
              <a:t>które </a:t>
            </a:r>
            <a:r>
              <a:rPr sz="2000" spc="-5" dirty="0">
                <a:latin typeface="Calibri"/>
                <a:cs typeface="Calibri"/>
              </a:rPr>
              <a:t>nadaje </a:t>
            </a:r>
            <a:r>
              <a:rPr sz="2000" spc="-10" dirty="0">
                <a:latin typeface="Calibri"/>
                <a:cs typeface="Calibri"/>
              </a:rPr>
              <a:t>porządkujący </a:t>
            </a:r>
            <a:r>
              <a:rPr sz="2000" spc="-5" dirty="0">
                <a:latin typeface="Calibri"/>
                <a:cs typeface="Calibri"/>
              </a:rPr>
              <a:t>sens </a:t>
            </a:r>
            <a:r>
              <a:rPr sz="2000" spc="-10" dirty="0">
                <a:latin typeface="Calibri"/>
                <a:cs typeface="Calibri"/>
              </a:rPr>
              <a:t>bardziej </a:t>
            </a:r>
            <a:r>
              <a:rPr sz="2000" spc="-15" dirty="0">
                <a:latin typeface="Calibri"/>
                <a:cs typeface="Calibri"/>
              </a:rPr>
              <a:t>szczegółowym </a:t>
            </a:r>
            <a:r>
              <a:rPr sz="2000" spc="-5" dirty="0">
                <a:latin typeface="Calibri"/>
                <a:cs typeface="Calibri"/>
              </a:rPr>
              <a:t>treściom  </a:t>
            </a:r>
            <a:r>
              <a:rPr sz="2000" spc="-15" dirty="0">
                <a:latin typeface="Calibri"/>
                <a:cs typeface="Calibri"/>
              </a:rPr>
              <a:t>rozwijanym </a:t>
            </a:r>
            <a:r>
              <a:rPr sz="2000" dirty="0">
                <a:latin typeface="Calibri"/>
                <a:cs typeface="Calibri"/>
              </a:rPr>
              <a:t>w </a:t>
            </a:r>
            <a:r>
              <a:rPr sz="2000" spc="-20" dirty="0">
                <a:latin typeface="Calibri"/>
                <a:cs typeface="Calibri"/>
              </a:rPr>
              <a:t>kolejnych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zdaniach.</a:t>
            </a:r>
            <a:endParaRPr sz="2000">
              <a:latin typeface="Calibri"/>
              <a:cs typeface="Calibri"/>
            </a:endParaRPr>
          </a:p>
          <a:p>
            <a:pPr marL="241300" marR="278130" indent="-228600">
              <a:lnSpc>
                <a:spcPct val="100000"/>
              </a:lnSpc>
              <a:spcBef>
                <a:spcPts val="850"/>
              </a:spcBef>
              <a:buChar char="•"/>
              <a:tabLst>
                <a:tab pos="241300" algn="l"/>
              </a:tabLst>
            </a:pPr>
            <a:r>
              <a:rPr sz="2000" spc="-5" dirty="0">
                <a:solidFill>
                  <a:srgbClr val="C00000"/>
                </a:solidFill>
                <a:latin typeface="Calibri"/>
                <a:cs typeface="Calibri"/>
              </a:rPr>
              <a:t>Akapity </a:t>
            </a:r>
            <a:r>
              <a:rPr sz="2000" spc="-15" dirty="0">
                <a:solidFill>
                  <a:srgbClr val="C00000"/>
                </a:solidFill>
                <a:latin typeface="Calibri"/>
                <a:cs typeface="Calibri"/>
              </a:rPr>
              <a:t>syntetyczne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5" dirty="0">
                <a:latin typeface="Calibri"/>
                <a:cs typeface="Calibri"/>
              </a:rPr>
              <a:t>wypowiedzenie </a:t>
            </a:r>
            <a:r>
              <a:rPr sz="2000" spc="-15" dirty="0">
                <a:latin typeface="Calibri"/>
                <a:cs typeface="Calibri"/>
              </a:rPr>
              <a:t>tematowe zamieszczone </a:t>
            </a:r>
            <a:r>
              <a:rPr sz="2000" spc="-10" dirty="0">
                <a:latin typeface="Calibri"/>
                <a:cs typeface="Calibri"/>
              </a:rPr>
              <a:t>jest </a:t>
            </a:r>
            <a:r>
              <a:rPr sz="2000" spc="-5" dirty="0">
                <a:latin typeface="Calibri"/>
                <a:cs typeface="Calibri"/>
              </a:rPr>
              <a:t>na </a:t>
            </a:r>
            <a:r>
              <a:rPr sz="2000" spc="-15" dirty="0">
                <a:latin typeface="Calibri"/>
                <a:cs typeface="Calibri"/>
              </a:rPr>
              <a:t>końcu, </a:t>
            </a:r>
            <a:r>
              <a:rPr sz="2000" spc="-5" dirty="0">
                <a:latin typeface="Calibri"/>
                <a:cs typeface="Calibri"/>
              </a:rPr>
              <a:t>pełni  </a:t>
            </a:r>
            <a:r>
              <a:rPr sz="2000" spc="-15" dirty="0">
                <a:latin typeface="Calibri"/>
                <a:cs typeface="Calibri"/>
              </a:rPr>
              <a:t>wówczas rolę </a:t>
            </a:r>
            <a:r>
              <a:rPr sz="2000" spc="-5" dirty="0">
                <a:latin typeface="Calibri"/>
                <a:cs typeface="Calibri"/>
              </a:rPr>
              <a:t>wniosku, </a:t>
            </a:r>
            <a:r>
              <a:rPr sz="2000" spc="-15" dirty="0">
                <a:latin typeface="Calibri"/>
                <a:cs typeface="Calibri"/>
              </a:rPr>
              <a:t>którego </a:t>
            </a:r>
            <a:r>
              <a:rPr sz="2000" spc="-10" dirty="0">
                <a:latin typeface="Calibri"/>
                <a:cs typeface="Calibri"/>
              </a:rPr>
              <a:t>przesłanki </a:t>
            </a:r>
            <a:r>
              <a:rPr sz="2000" spc="-15" dirty="0">
                <a:latin typeface="Calibri"/>
                <a:cs typeface="Calibri"/>
              </a:rPr>
              <a:t>zawarte </a:t>
            </a:r>
            <a:r>
              <a:rPr sz="2000" spc="-5" dirty="0">
                <a:latin typeface="Calibri"/>
                <a:cs typeface="Calibri"/>
              </a:rPr>
              <a:t>są </a:t>
            </a:r>
            <a:r>
              <a:rPr sz="2000" dirty="0">
                <a:latin typeface="Calibri"/>
                <a:cs typeface="Calibri"/>
              </a:rPr>
              <a:t>w </a:t>
            </a:r>
            <a:r>
              <a:rPr sz="2000" spc="-10" dirty="0">
                <a:latin typeface="Calibri"/>
                <a:cs typeface="Calibri"/>
              </a:rPr>
              <a:t>rozwinięciu, </a:t>
            </a:r>
            <a:r>
              <a:rPr sz="2000" spc="-5" dirty="0">
                <a:latin typeface="Calibri"/>
                <a:cs typeface="Calibri"/>
              </a:rPr>
              <a:t>lub </a:t>
            </a:r>
            <a:r>
              <a:rPr sz="2000" spc="-25" dirty="0">
                <a:latin typeface="Calibri"/>
                <a:cs typeface="Calibri"/>
              </a:rPr>
              <a:t>puenty, </a:t>
            </a:r>
            <a:r>
              <a:rPr sz="2000" spc="-15" dirty="0">
                <a:latin typeface="Calibri"/>
                <a:cs typeface="Calibri"/>
              </a:rPr>
              <a:t>efektownie  zamykającej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wywód.</a:t>
            </a:r>
            <a:endParaRPr sz="2000">
              <a:latin typeface="Calibri"/>
              <a:cs typeface="Calibri"/>
            </a:endParaRPr>
          </a:p>
          <a:p>
            <a:pPr marL="241300" marR="683260" indent="-228600">
              <a:lnSpc>
                <a:spcPct val="100000"/>
              </a:lnSpc>
              <a:spcBef>
                <a:spcPts val="850"/>
              </a:spcBef>
              <a:buChar char="•"/>
              <a:tabLst>
                <a:tab pos="241300" algn="l"/>
              </a:tabLst>
            </a:pPr>
            <a:r>
              <a:rPr sz="2000" spc="-5" dirty="0">
                <a:solidFill>
                  <a:srgbClr val="C00000"/>
                </a:solidFill>
                <a:latin typeface="Calibri"/>
                <a:cs typeface="Calibri"/>
              </a:rPr>
              <a:t>Akapity </a:t>
            </a:r>
            <a:r>
              <a:rPr sz="2000" spc="-10" dirty="0">
                <a:solidFill>
                  <a:srgbClr val="C00000"/>
                </a:solidFill>
                <a:latin typeface="Calibri"/>
                <a:cs typeface="Calibri"/>
              </a:rPr>
              <a:t>łącznikowe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5" dirty="0">
                <a:latin typeface="Calibri"/>
                <a:cs typeface="Calibri"/>
              </a:rPr>
              <a:t>nie </a:t>
            </a:r>
            <a:r>
              <a:rPr sz="2000" spc="-15" dirty="0">
                <a:latin typeface="Calibri"/>
                <a:cs typeface="Calibri"/>
              </a:rPr>
              <a:t>zawierają </a:t>
            </a:r>
            <a:r>
              <a:rPr sz="2000" spc="-10" dirty="0">
                <a:latin typeface="Calibri"/>
                <a:cs typeface="Calibri"/>
              </a:rPr>
              <a:t>nowych </a:t>
            </a:r>
            <a:r>
              <a:rPr sz="2000" spc="-15" dirty="0">
                <a:latin typeface="Calibri"/>
                <a:cs typeface="Calibri"/>
              </a:rPr>
              <a:t>myśli, </a:t>
            </a:r>
            <a:r>
              <a:rPr sz="2000" spc="-10" dirty="0">
                <a:latin typeface="Calibri"/>
                <a:cs typeface="Calibri"/>
              </a:rPr>
              <a:t>ponieważ </a:t>
            </a:r>
            <a:r>
              <a:rPr sz="2000" spc="-5" dirty="0">
                <a:latin typeface="Calibri"/>
                <a:cs typeface="Calibri"/>
              </a:rPr>
              <a:t>służą do spajania </a:t>
            </a:r>
            <a:r>
              <a:rPr sz="2000" spc="-10" dirty="0">
                <a:latin typeface="Calibri"/>
                <a:cs typeface="Calibri"/>
              </a:rPr>
              <a:t>większych  części tekstu. </a:t>
            </a:r>
            <a:r>
              <a:rPr sz="2000" dirty="0">
                <a:latin typeface="Calibri"/>
                <a:cs typeface="Calibri"/>
              </a:rPr>
              <a:t>Mogą </a:t>
            </a:r>
            <a:r>
              <a:rPr sz="2000" spc="-10" dirty="0">
                <a:latin typeface="Calibri"/>
                <a:cs typeface="Calibri"/>
              </a:rPr>
              <a:t>również </a:t>
            </a:r>
            <a:r>
              <a:rPr sz="2000" spc="-5" dirty="0">
                <a:latin typeface="Calibri"/>
                <a:cs typeface="Calibri"/>
              </a:rPr>
              <a:t>podsumowywać jakieś </a:t>
            </a:r>
            <a:r>
              <a:rPr sz="2000" spc="-10" dirty="0">
                <a:latin typeface="Calibri"/>
                <a:cs typeface="Calibri"/>
              </a:rPr>
              <a:t>fragmenty </a:t>
            </a:r>
            <a:r>
              <a:rPr sz="2000" spc="-20" dirty="0">
                <a:latin typeface="Calibri"/>
                <a:cs typeface="Calibri"/>
              </a:rPr>
              <a:t>rozważań </a:t>
            </a:r>
            <a:r>
              <a:rPr sz="2000" spc="-5" dirty="0">
                <a:latin typeface="Calibri"/>
                <a:cs typeface="Calibri"/>
              </a:rPr>
              <a:t>bądź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stanowić</a:t>
            </a:r>
            <a:endParaRPr sz="2000">
              <a:latin typeface="Calibri"/>
              <a:cs typeface="Calibri"/>
            </a:endParaRPr>
          </a:p>
          <a:p>
            <a:pPr marL="241300" marR="5080">
              <a:lnSpc>
                <a:spcPct val="100000"/>
              </a:lnSpc>
            </a:pPr>
            <a:r>
              <a:rPr sz="2000" spc="-10" dirty="0">
                <a:latin typeface="Calibri"/>
                <a:cs typeface="Calibri"/>
              </a:rPr>
              <a:t>wprowadzenie </a:t>
            </a:r>
            <a:r>
              <a:rPr sz="2000" spc="-5" dirty="0">
                <a:latin typeface="Calibri"/>
                <a:cs typeface="Calibri"/>
              </a:rPr>
              <a:t>do </a:t>
            </a:r>
            <a:r>
              <a:rPr sz="2000" spc="-10" dirty="0">
                <a:latin typeface="Calibri"/>
                <a:cs typeface="Calibri"/>
              </a:rPr>
              <a:t>fragmentów </a:t>
            </a:r>
            <a:r>
              <a:rPr sz="2000" spc="-5" dirty="0">
                <a:latin typeface="Calibri"/>
                <a:cs typeface="Calibri"/>
              </a:rPr>
              <a:t>po nich </a:t>
            </a:r>
            <a:r>
              <a:rPr sz="2000" spc="-10" dirty="0">
                <a:latin typeface="Calibri"/>
                <a:cs typeface="Calibri"/>
              </a:rPr>
              <a:t>następujących. </a:t>
            </a:r>
            <a:r>
              <a:rPr sz="2000" spc="-5" dirty="0">
                <a:latin typeface="Calibri"/>
                <a:cs typeface="Calibri"/>
              </a:rPr>
              <a:t>Są </a:t>
            </a:r>
            <a:r>
              <a:rPr sz="2000" spc="-15" dirty="0">
                <a:latin typeface="Calibri"/>
                <a:cs typeface="Calibri"/>
              </a:rPr>
              <a:t>zazwyczaj </a:t>
            </a:r>
            <a:r>
              <a:rPr sz="2000" spc="-20" dirty="0">
                <a:latin typeface="Calibri"/>
                <a:cs typeface="Calibri"/>
              </a:rPr>
              <a:t>krótsze </a:t>
            </a:r>
            <a:r>
              <a:rPr sz="2000" spc="-5" dirty="0">
                <a:latin typeface="Calibri"/>
                <a:cs typeface="Calibri"/>
              </a:rPr>
              <a:t>od </a:t>
            </a:r>
            <a:r>
              <a:rPr sz="2000" spc="-30" dirty="0">
                <a:latin typeface="Calibri"/>
                <a:cs typeface="Calibri"/>
              </a:rPr>
              <a:t>akapitów, </a:t>
            </a:r>
            <a:r>
              <a:rPr sz="2000" spc="-15" dirty="0">
                <a:latin typeface="Calibri"/>
                <a:cs typeface="Calibri"/>
              </a:rPr>
              <a:t>które  </a:t>
            </a:r>
            <a:r>
              <a:rPr sz="2000" spc="-5" dirty="0">
                <a:latin typeface="Calibri"/>
                <a:cs typeface="Calibri"/>
              </a:rPr>
              <a:t>je</a:t>
            </a:r>
            <a:r>
              <a:rPr sz="2000" spc="-10" dirty="0">
                <a:latin typeface="Calibri"/>
                <a:cs typeface="Calibri"/>
              </a:rPr>
              <a:t> otaczają.</a:t>
            </a:r>
            <a:endParaRPr sz="2000">
              <a:latin typeface="Calibri"/>
              <a:cs typeface="Calibri"/>
            </a:endParaRPr>
          </a:p>
          <a:p>
            <a:pPr marL="241300" marR="443230" indent="-228600">
              <a:lnSpc>
                <a:spcPct val="100000"/>
              </a:lnSpc>
              <a:spcBef>
                <a:spcPts val="850"/>
              </a:spcBef>
              <a:buChar char="•"/>
              <a:tabLst>
                <a:tab pos="241300" algn="l"/>
              </a:tabLst>
            </a:pPr>
            <a:r>
              <a:rPr sz="2000" spc="-5" dirty="0">
                <a:solidFill>
                  <a:srgbClr val="C00000"/>
                </a:solidFill>
                <a:latin typeface="Calibri"/>
                <a:cs typeface="Calibri"/>
              </a:rPr>
              <a:t>Akapity synonimiczne </a:t>
            </a:r>
            <a:r>
              <a:rPr sz="2000" spc="-15" dirty="0">
                <a:latin typeface="Calibri"/>
                <a:cs typeface="Calibri"/>
              </a:rPr>
              <a:t>także </a:t>
            </a:r>
            <a:r>
              <a:rPr sz="2000" spc="-5" dirty="0">
                <a:latin typeface="Calibri"/>
                <a:cs typeface="Calibri"/>
              </a:rPr>
              <a:t>nie </a:t>
            </a:r>
            <a:r>
              <a:rPr sz="2000" spc="-15" dirty="0">
                <a:latin typeface="Calibri"/>
                <a:cs typeface="Calibri"/>
              </a:rPr>
              <a:t>zawierają </a:t>
            </a:r>
            <a:r>
              <a:rPr sz="2000" spc="-10" dirty="0">
                <a:latin typeface="Calibri"/>
                <a:cs typeface="Calibri"/>
              </a:rPr>
              <a:t>nowych </a:t>
            </a:r>
            <a:r>
              <a:rPr sz="2000" spc="-15" dirty="0">
                <a:latin typeface="Calibri"/>
                <a:cs typeface="Calibri"/>
              </a:rPr>
              <a:t>myśli, </a:t>
            </a:r>
            <a:r>
              <a:rPr sz="2000" spc="-5" dirty="0">
                <a:latin typeface="Calibri"/>
                <a:cs typeface="Calibri"/>
              </a:rPr>
              <a:t>bo </a:t>
            </a:r>
            <a:r>
              <a:rPr sz="2000" dirty="0">
                <a:latin typeface="Calibri"/>
                <a:cs typeface="Calibri"/>
              </a:rPr>
              <a:t>mają </a:t>
            </a:r>
            <a:r>
              <a:rPr sz="2000" spc="-5" dirty="0">
                <a:latin typeface="Calibri"/>
                <a:cs typeface="Calibri"/>
              </a:rPr>
              <a:t>na </a:t>
            </a:r>
            <a:r>
              <a:rPr sz="2000" dirty="0">
                <a:latin typeface="Calibri"/>
                <a:cs typeface="Calibri"/>
              </a:rPr>
              <a:t>celu </a:t>
            </a:r>
            <a:r>
              <a:rPr sz="2000" spc="-15" dirty="0">
                <a:latin typeface="Calibri"/>
                <a:cs typeface="Calibri"/>
              </a:rPr>
              <a:t>sparafrazowanie,  przekazanie </a:t>
            </a:r>
            <a:r>
              <a:rPr sz="2000" spc="-10" dirty="0">
                <a:latin typeface="Calibri"/>
                <a:cs typeface="Calibri"/>
              </a:rPr>
              <a:t>innymi słowami </a:t>
            </a:r>
            <a:r>
              <a:rPr sz="2000" spc="-15" dirty="0">
                <a:latin typeface="Calibri"/>
                <a:cs typeface="Calibri"/>
              </a:rPr>
              <a:t>myśli </a:t>
            </a:r>
            <a:r>
              <a:rPr sz="2000" spc="-5" dirty="0">
                <a:latin typeface="Calibri"/>
                <a:cs typeface="Calibri"/>
              </a:rPr>
              <a:t>znajdującej się </a:t>
            </a:r>
            <a:r>
              <a:rPr sz="2000" dirty="0">
                <a:latin typeface="Calibri"/>
                <a:cs typeface="Calibri"/>
              </a:rPr>
              <a:t>w </a:t>
            </a:r>
            <a:r>
              <a:rPr sz="2000" spc="-5" dirty="0">
                <a:latin typeface="Calibri"/>
                <a:cs typeface="Calibri"/>
              </a:rPr>
              <a:t>akapicie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poprzedzającym.</a:t>
            </a:r>
            <a:endParaRPr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59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54695" y="361562"/>
            <a:ext cx="32308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Scenariusze zajęć dla doradców metodycznych </a:t>
            </a:r>
            <a:r>
              <a:rPr sz="1100" dirty="0">
                <a:solidFill>
                  <a:srgbClr val="575756"/>
                </a:solidFill>
                <a:latin typeface="Myriad Pro Cond"/>
                <a:cs typeface="Myriad Pro Cond"/>
              </a:rPr>
              <a:t>z </a:t>
            </a: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zakresu </a:t>
            </a:r>
            <a:r>
              <a:rPr sz="1100" spc="10" dirty="0">
                <a:solidFill>
                  <a:srgbClr val="575756"/>
                </a:solidFill>
                <a:latin typeface="Myriad Pro Cond"/>
                <a:cs typeface="Myriad Pro Cond"/>
              </a:rPr>
              <a:t>języka</a:t>
            </a:r>
            <a:r>
              <a:rPr sz="1100" spc="120" dirty="0">
                <a:solidFill>
                  <a:srgbClr val="575756"/>
                </a:solidFill>
                <a:latin typeface="Myriad Pro Cond"/>
                <a:cs typeface="Myriad Pro Cond"/>
              </a:rPr>
              <a:t> </a:t>
            </a: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polskiego</a:t>
            </a:r>
            <a:endParaRPr sz="1100">
              <a:latin typeface="Myriad Pro Cond"/>
              <a:cs typeface="Myriad Pro C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0000" y="464750"/>
            <a:ext cx="379730" cy="0"/>
          </a:xfrm>
          <a:custGeom>
            <a:avLst/>
            <a:gdLst/>
            <a:ahLst/>
            <a:cxnLst/>
            <a:rect l="l" t="t" r="r" b="b"/>
            <a:pathLst>
              <a:path w="379730">
                <a:moveTo>
                  <a:pt x="0" y="0"/>
                </a:moveTo>
                <a:lnTo>
                  <a:pt x="379399" y="0"/>
                </a:lnTo>
              </a:path>
            </a:pathLst>
          </a:custGeom>
          <a:ln w="6350">
            <a:solidFill>
              <a:srgbClr val="5757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9206" y="466337"/>
            <a:ext cx="5834380" cy="0"/>
          </a:xfrm>
          <a:custGeom>
            <a:avLst/>
            <a:gdLst/>
            <a:ahLst/>
            <a:cxnLst/>
            <a:rect l="l" t="t" r="r" b="b"/>
            <a:pathLst>
              <a:path w="5834380">
                <a:moveTo>
                  <a:pt x="0" y="0"/>
                </a:moveTo>
                <a:lnTo>
                  <a:pt x="5833795" y="0"/>
                </a:lnTo>
              </a:path>
            </a:pathLst>
          </a:custGeom>
          <a:ln w="6350">
            <a:solidFill>
              <a:srgbClr val="5757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7300" y="684050"/>
            <a:ext cx="75863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Tworzenie </a:t>
            </a:r>
            <a:r>
              <a:rPr dirty="0"/>
              <a:t>szkicu krytycznego – </a:t>
            </a:r>
            <a:r>
              <a:rPr spc="-10" dirty="0"/>
              <a:t>terminy </a:t>
            </a:r>
            <a:r>
              <a:rPr dirty="0"/>
              <a:t>i </a:t>
            </a:r>
            <a:r>
              <a:rPr spc="-10" dirty="0"/>
              <a:t>środki</a:t>
            </a:r>
            <a:r>
              <a:rPr spc="20" dirty="0"/>
              <a:t> </a:t>
            </a:r>
            <a:r>
              <a:rPr spc="-15" dirty="0"/>
              <a:t>językowe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67300" y="1367849"/>
            <a:ext cx="9892665" cy="398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alibri"/>
                <a:cs typeface="Calibri"/>
              </a:rPr>
              <a:t>E. </a:t>
            </a:r>
            <a:r>
              <a:rPr sz="2000" spc="-20" dirty="0">
                <a:latin typeface="Calibri"/>
                <a:cs typeface="Calibri"/>
              </a:rPr>
              <a:t>Proszę </a:t>
            </a:r>
            <a:r>
              <a:rPr sz="2000" spc="-10" dirty="0">
                <a:latin typeface="Calibri"/>
                <a:cs typeface="Calibri"/>
              </a:rPr>
              <a:t>przeanalizować zredagowane </a:t>
            </a:r>
            <a:r>
              <a:rPr sz="2000" spc="-5" dirty="0">
                <a:latin typeface="Calibri"/>
                <a:cs typeface="Calibri"/>
              </a:rPr>
              <a:t>akapity 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10" dirty="0">
                <a:latin typeface="Calibri"/>
                <a:cs typeface="Calibri"/>
              </a:rPr>
              <a:t>połączyć </a:t>
            </a:r>
            <a:r>
              <a:rPr sz="2000" spc="-5" dirty="0">
                <a:latin typeface="Calibri"/>
                <a:cs typeface="Calibri"/>
              </a:rPr>
              <a:t>je </a:t>
            </a:r>
            <a:r>
              <a:rPr sz="2000" dirty="0">
                <a:latin typeface="Calibri"/>
                <a:cs typeface="Calibri"/>
              </a:rPr>
              <a:t>w </a:t>
            </a:r>
            <a:r>
              <a:rPr sz="2000" spc="-5" dirty="0">
                <a:latin typeface="Calibri"/>
                <a:cs typeface="Calibri"/>
              </a:rPr>
              <a:t>logiczną 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5" dirty="0">
                <a:latin typeface="Calibri"/>
                <a:cs typeface="Calibri"/>
              </a:rPr>
              <a:t>spójną całość treściową,  </a:t>
            </a:r>
            <a:r>
              <a:rPr sz="2000" spc="-15" dirty="0">
                <a:latin typeface="Calibri"/>
                <a:cs typeface="Calibri"/>
              </a:rPr>
              <a:t>dokonać </a:t>
            </a:r>
            <a:r>
              <a:rPr sz="2000" spc="-20" dirty="0">
                <a:latin typeface="Calibri"/>
                <a:cs typeface="Calibri"/>
              </a:rPr>
              <a:t>korekt </a:t>
            </a:r>
            <a:r>
              <a:rPr sz="2000" spc="-15" dirty="0">
                <a:latin typeface="Calibri"/>
                <a:cs typeface="Calibri"/>
              </a:rPr>
              <a:t>językowych 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10" dirty="0">
                <a:latin typeface="Calibri"/>
                <a:cs typeface="Calibri"/>
              </a:rPr>
              <a:t>stylistycznych, zwracając uwagę </a:t>
            </a:r>
            <a:r>
              <a:rPr sz="2000" spc="-5" dirty="0">
                <a:latin typeface="Calibri"/>
                <a:cs typeface="Calibri"/>
              </a:rPr>
              <a:t>na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słownictwo:</a:t>
            </a:r>
            <a:endParaRPr sz="2000">
              <a:latin typeface="Calibri"/>
              <a:cs typeface="Calibri"/>
            </a:endParaRPr>
          </a:p>
          <a:p>
            <a:pPr marL="372110" marR="279400" indent="-228600">
              <a:lnSpc>
                <a:spcPct val="100000"/>
              </a:lnSpc>
              <a:buChar char="•"/>
              <a:tabLst>
                <a:tab pos="372745" algn="l"/>
              </a:tabLst>
            </a:pPr>
            <a:r>
              <a:rPr sz="2000" spc="-15" dirty="0">
                <a:latin typeface="Calibri"/>
                <a:cs typeface="Calibri"/>
              </a:rPr>
              <a:t>wykorzystanie </a:t>
            </a:r>
            <a:r>
              <a:rPr sz="2000" spc="-5" dirty="0">
                <a:latin typeface="Calibri"/>
                <a:cs typeface="Calibri"/>
              </a:rPr>
              <a:t>słownictwa </a:t>
            </a:r>
            <a:r>
              <a:rPr sz="2000" spc="-10" dirty="0">
                <a:latin typeface="Calibri"/>
                <a:cs typeface="Calibri"/>
              </a:rPr>
              <a:t>związanego </a:t>
            </a:r>
            <a:r>
              <a:rPr sz="2000" dirty="0">
                <a:latin typeface="Calibri"/>
                <a:cs typeface="Calibri"/>
              </a:rPr>
              <a:t>z </a:t>
            </a:r>
            <a:r>
              <a:rPr sz="2000" spc="-10" dirty="0">
                <a:latin typeface="Calibri"/>
                <a:cs typeface="Calibri"/>
              </a:rPr>
              <a:t>tematem </a:t>
            </a:r>
            <a:r>
              <a:rPr sz="2000" spc="-35" dirty="0">
                <a:latin typeface="Calibri"/>
                <a:cs typeface="Calibri"/>
              </a:rPr>
              <a:t>pracy, </a:t>
            </a:r>
            <a:r>
              <a:rPr sz="2000" dirty="0">
                <a:latin typeface="Calibri"/>
                <a:cs typeface="Calibri"/>
              </a:rPr>
              <a:t>epoką, </a:t>
            </a:r>
            <a:r>
              <a:rPr sz="2000" spc="-5" dirty="0">
                <a:latin typeface="Calibri"/>
                <a:cs typeface="Calibri"/>
              </a:rPr>
              <a:t>prądem </a:t>
            </a:r>
            <a:r>
              <a:rPr sz="2000" spc="-10" dirty="0">
                <a:latin typeface="Calibri"/>
                <a:cs typeface="Calibri"/>
              </a:rPr>
              <a:t>artystycznym </a:t>
            </a:r>
            <a:r>
              <a:rPr sz="2000" spc="-5" dirty="0">
                <a:latin typeface="Calibri"/>
                <a:cs typeface="Calibri"/>
              </a:rPr>
              <a:t>itp.,  </a:t>
            </a:r>
            <a:r>
              <a:rPr sz="2000" spc="-25" dirty="0">
                <a:latin typeface="Calibri"/>
                <a:cs typeface="Calibri"/>
              </a:rPr>
              <a:t>ze </a:t>
            </a:r>
            <a:r>
              <a:rPr sz="2000" spc="-20" dirty="0">
                <a:latin typeface="Calibri"/>
                <a:cs typeface="Calibri"/>
              </a:rPr>
              <a:t>szczególnym </a:t>
            </a:r>
            <a:r>
              <a:rPr sz="2000" spc="-5" dirty="0">
                <a:latin typeface="Calibri"/>
                <a:cs typeface="Calibri"/>
              </a:rPr>
              <a:t>uwzględnieniem </a:t>
            </a:r>
            <a:r>
              <a:rPr sz="2000" dirty="0">
                <a:latin typeface="Calibri"/>
                <a:cs typeface="Calibri"/>
              </a:rPr>
              <a:t>i wyjaśnieniem </a:t>
            </a:r>
            <a:r>
              <a:rPr sz="2000" spc="-5" dirty="0">
                <a:latin typeface="Calibri"/>
                <a:cs typeface="Calibri"/>
              </a:rPr>
              <a:t>pojęć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abstrakcyjnych.</a:t>
            </a:r>
            <a:endParaRPr sz="2000">
              <a:latin typeface="Calibri"/>
              <a:cs typeface="Calibri"/>
            </a:endParaRPr>
          </a:p>
          <a:p>
            <a:pPr marL="372110" indent="-229235">
              <a:lnSpc>
                <a:spcPct val="100000"/>
              </a:lnSpc>
              <a:buChar char="•"/>
              <a:tabLst>
                <a:tab pos="372745" algn="l"/>
              </a:tabLst>
            </a:pPr>
            <a:r>
              <a:rPr sz="2000" spc="-10" dirty="0">
                <a:latin typeface="Calibri"/>
                <a:cs typeface="Calibri"/>
              </a:rPr>
              <a:t>użycie </a:t>
            </a:r>
            <a:r>
              <a:rPr sz="2000" spc="-15" dirty="0">
                <a:latin typeface="Calibri"/>
                <a:cs typeface="Calibri"/>
              </a:rPr>
              <a:t>wyrazów 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5" dirty="0">
                <a:latin typeface="Calibri"/>
                <a:cs typeface="Calibri"/>
              </a:rPr>
              <a:t>określeń </a:t>
            </a:r>
            <a:r>
              <a:rPr sz="2000" spc="-15" dirty="0">
                <a:latin typeface="Calibri"/>
                <a:cs typeface="Calibri"/>
              </a:rPr>
              <a:t>bliskoznacznych </a:t>
            </a:r>
            <a:r>
              <a:rPr sz="2000" spc="-5" dirty="0">
                <a:latin typeface="Calibri"/>
                <a:cs typeface="Calibri"/>
              </a:rPr>
              <a:t>do </a:t>
            </a:r>
            <a:r>
              <a:rPr sz="2000" spc="-15" dirty="0">
                <a:latin typeface="Calibri"/>
                <a:cs typeface="Calibri"/>
              </a:rPr>
              <a:t>często </a:t>
            </a:r>
            <a:r>
              <a:rPr sz="2000" spc="-10" dirty="0">
                <a:latin typeface="Calibri"/>
                <a:cs typeface="Calibri"/>
              </a:rPr>
              <a:t>występujących </a:t>
            </a:r>
            <a:r>
              <a:rPr sz="2000" dirty="0">
                <a:latin typeface="Calibri"/>
                <a:cs typeface="Calibri"/>
              </a:rPr>
              <a:t>w </a:t>
            </a:r>
            <a:r>
              <a:rPr sz="2000" spc="-10" dirty="0">
                <a:latin typeface="Calibri"/>
                <a:cs typeface="Calibri"/>
              </a:rPr>
              <a:t>pracy </a:t>
            </a:r>
            <a:r>
              <a:rPr sz="2000" spc="-5" dirty="0">
                <a:latin typeface="Calibri"/>
                <a:cs typeface="Calibri"/>
              </a:rPr>
              <a:t>słów (np.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autor</a:t>
            </a:r>
            <a:endParaRPr sz="2000">
              <a:latin typeface="Calibri"/>
              <a:cs typeface="Calibri"/>
            </a:endParaRPr>
          </a:p>
          <a:p>
            <a:pPr marL="372110" marR="332105">
              <a:lnSpc>
                <a:spcPct val="100000"/>
              </a:lnSpc>
            </a:pPr>
            <a:r>
              <a:rPr sz="2000" i="1" dirty="0">
                <a:latin typeface="Calibri"/>
                <a:cs typeface="Calibri"/>
              </a:rPr>
              <a:t>– </a:t>
            </a:r>
            <a:r>
              <a:rPr sz="2000" i="1" spc="-5" dirty="0">
                <a:latin typeface="Calibri"/>
                <a:cs typeface="Calibri"/>
              </a:rPr>
              <a:t>pisarz</a:t>
            </a:r>
            <a:r>
              <a:rPr sz="2000" spc="-5" dirty="0">
                <a:latin typeface="Calibri"/>
                <a:cs typeface="Calibri"/>
              </a:rPr>
              <a:t>, </a:t>
            </a:r>
            <a:r>
              <a:rPr sz="2000" i="1" spc="-10" dirty="0">
                <a:latin typeface="Calibri"/>
                <a:cs typeface="Calibri"/>
              </a:rPr>
              <a:t>poeta, artysta, </a:t>
            </a:r>
            <a:r>
              <a:rPr sz="2000" i="1" spc="-5" dirty="0">
                <a:latin typeface="Calibri"/>
                <a:cs typeface="Calibri"/>
              </a:rPr>
              <a:t>twórca</a:t>
            </a:r>
            <a:r>
              <a:rPr sz="2000" spc="-5" dirty="0">
                <a:latin typeface="Calibri"/>
                <a:cs typeface="Calibri"/>
              </a:rPr>
              <a:t>, </a:t>
            </a:r>
            <a:r>
              <a:rPr sz="2000" spc="-10" dirty="0">
                <a:latin typeface="Calibri"/>
                <a:cs typeface="Calibri"/>
              </a:rPr>
              <a:t>itd.; </a:t>
            </a:r>
            <a:r>
              <a:rPr sz="2000" i="1" spc="-5" dirty="0">
                <a:latin typeface="Calibri"/>
                <a:cs typeface="Calibri"/>
              </a:rPr>
              <a:t>utwór </a:t>
            </a:r>
            <a:r>
              <a:rPr sz="2000" i="1" dirty="0">
                <a:latin typeface="Calibri"/>
                <a:cs typeface="Calibri"/>
              </a:rPr>
              <a:t>– </a:t>
            </a:r>
            <a:r>
              <a:rPr sz="2000" i="1" spc="-15" dirty="0">
                <a:latin typeface="Calibri"/>
                <a:cs typeface="Calibri"/>
              </a:rPr>
              <a:t>tekst, </a:t>
            </a:r>
            <a:r>
              <a:rPr sz="2000" i="1" spc="-10" dirty="0">
                <a:latin typeface="Calibri"/>
                <a:cs typeface="Calibri"/>
              </a:rPr>
              <a:t>dzieło, </a:t>
            </a:r>
            <a:r>
              <a:rPr sz="2000" i="1" spc="-5" dirty="0">
                <a:latin typeface="Calibri"/>
                <a:cs typeface="Calibri"/>
              </a:rPr>
              <a:t>wiersz, sonet, powieść, nowela,  opowiadanie</a:t>
            </a:r>
            <a:r>
              <a:rPr sz="2000" spc="-5" dirty="0">
                <a:latin typeface="Calibri"/>
                <a:cs typeface="Calibri"/>
              </a:rPr>
              <a:t>, </a:t>
            </a:r>
            <a:r>
              <a:rPr sz="2000" spc="-10" dirty="0">
                <a:latin typeface="Calibri"/>
                <a:cs typeface="Calibri"/>
              </a:rPr>
              <a:t>itd.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10" dirty="0">
                <a:latin typeface="Calibri"/>
                <a:cs typeface="Calibri"/>
              </a:rPr>
              <a:t>zwrócenie uwagi </a:t>
            </a:r>
            <a:r>
              <a:rPr sz="2000" spc="-5" dirty="0">
                <a:latin typeface="Calibri"/>
                <a:cs typeface="Calibri"/>
              </a:rPr>
              <a:t>na </a:t>
            </a:r>
            <a:r>
              <a:rPr sz="2000" spc="-10" dirty="0">
                <a:latin typeface="Calibri"/>
                <a:cs typeface="Calibri"/>
              </a:rPr>
              <a:t>treść 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15" dirty="0">
                <a:latin typeface="Calibri"/>
                <a:cs typeface="Calibri"/>
              </a:rPr>
              <a:t>zakres </a:t>
            </a:r>
            <a:r>
              <a:rPr sz="2000" spc="-5" dirty="0">
                <a:latin typeface="Calibri"/>
                <a:cs typeface="Calibri"/>
              </a:rPr>
              <a:t>znaczeniowy </a:t>
            </a:r>
            <a:r>
              <a:rPr sz="2000" spc="-35" dirty="0">
                <a:latin typeface="Calibri"/>
                <a:cs typeface="Calibri"/>
              </a:rPr>
              <a:t>wyrazów, </a:t>
            </a:r>
            <a:r>
              <a:rPr sz="2000" spc="-5" dirty="0">
                <a:latin typeface="Calibri"/>
                <a:cs typeface="Calibri"/>
              </a:rPr>
              <a:t>dobór słów  właściwych </a:t>
            </a:r>
            <a:r>
              <a:rPr sz="2000" spc="-25" dirty="0">
                <a:latin typeface="Calibri"/>
                <a:cs typeface="Calibri"/>
              </a:rPr>
              <a:t>ze </a:t>
            </a:r>
            <a:r>
              <a:rPr sz="2000" spc="-10" dirty="0">
                <a:latin typeface="Calibri"/>
                <a:cs typeface="Calibri"/>
              </a:rPr>
              <a:t>względu </a:t>
            </a:r>
            <a:r>
              <a:rPr sz="2000" spc="-5" dirty="0">
                <a:latin typeface="Calibri"/>
                <a:cs typeface="Calibri"/>
              </a:rPr>
              <a:t>na </a:t>
            </a:r>
            <a:r>
              <a:rPr sz="2000" spc="-15" dirty="0">
                <a:latin typeface="Calibri"/>
                <a:cs typeface="Calibri"/>
              </a:rPr>
              <a:t>rodzaj, </a:t>
            </a:r>
            <a:r>
              <a:rPr sz="2000" spc="-10" dirty="0">
                <a:latin typeface="Calibri"/>
                <a:cs typeface="Calibri"/>
              </a:rPr>
              <a:t>gatunek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literacki).</a:t>
            </a:r>
            <a:endParaRPr sz="2000">
              <a:latin typeface="Calibri"/>
              <a:cs typeface="Calibri"/>
            </a:endParaRPr>
          </a:p>
          <a:p>
            <a:pPr marL="372110" marR="140335" indent="-228600">
              <a:lnSpc>
                <a:spcPct val="100000"/>
              </a:lnSpc>
              <a:buChar char="•"/>
              <a:tabLst>
                <a:tab pos="372745" algn="l"/>
              </a:tabLst>
            </a:pPr>
            <a:r>
              <a:rPr sz="2000" spc="-10" dirty="0">
                <a:latin typeface="Calibri"/>
                <a:cs typeface="Calibri"/>
              </a:rPr>
              <a:t>użycie </a:t>
            </a:r>
            <a:r>
              <a:rPr sz="2000" spc="-5" dirty="0">
                <a:latin typeface="Calibri"/>
                <a:cs typeface="Calibri"/>
              </a:rPr>
              <a:t>określeń </a:t>
            </a:r>
            <a:r>
              <a:rPr sz="2000" spc="-15" dirty="0">
                <a:latin typeface="Calibri"/>
                <a:cs typeface="Calibri"/>
              </a:rPr>
              <a:t>peryfrastycznych </a:t>
            </a:r>
            <a:r>
              <a:rPr sz="2000" spc="-5" dirty="0">
                <a:latin typeface="Calibri"/>
                <a:cs typeface="Calibri"/>
              </a:rPr>
              <a:t>(np. </a:t>
            </a:r>
            <a:r>
              <a:rPr sz="2000" i="1" spc="-5" dirty="0">
                <a:latin typeface="Calibri"/>
                <a:cs typeface="Calibri"/>
              </a:rPr>
              <a:t>Mickiewicz </a:t>
            </a:r>
            <a:r>
              <a:rPr sz="2000" i="1" dirty="0">
                <a:latin typeface="Calibri"/>
                <a:cs typeface="Calibri"/>
              </a:rPr>
              <a:t>– </a:t>
            </a:r>
            <a:r>
              <a:rPr sz="2000" i="1" spc="-10" dirty="0">
                <a:latin typeface="Calibri"/>
                <a:cs typeface="Calibri"/>
              </a:rPr>
              <a:t>autor </a:t>
            </a:r>
            <a:r>
              <a:rPr sz="2000" i="1" spc="-15" dirty="0">
                <a:latin typeface="Calibri"/>
                <a:cs typeface="Calibri"/>
              </a:rPr>
              <a:t>„Pana </a:t>
            </a:r>
            <a:r>
              <a:rPr sz="2000" i="1" spc="-30" dirty="0">
                <a:latin typeface="Calibri"/>
                <a:cs typeface="Calibri"/>
              </a:rPr>
              <a:t>Tadeusza”</a:t>
            </a:r>
            <a:r>
              <a:rPr sz="2000" spc="-30" dirty="0">
                <a:latin typeface="Calibri"/>
                <a:cs typeface="Calibri"/>
              </a:rPr>
              <a:t>; </a:t>
            </a:r>
            <a:r>
              <a:rPr sz="2000" i="1" spc="-15" dirty="0">
                <a:latin typeface="Calibri"/>
                <a:cs typeface="Calibri"/>
              </a:rPr>
              <a:t>„Pan </a:t>
            </a:r>
            <a:r>
              <a:rPr sz="2000" i="1" spc="-25" dirty="0">
                <a:latin typeface="Calibri"/>
                <a:cs typeface="Calibri"/>
              </a:rPr>
              <a:t>Tadeusz” </a:t>
            </a:r>
            <a:r>
              <a:rPr sz="2000" i="1" dirty="0">
                <a:latin typeface="Calibri"/>
                <a:cs typeface="Calibri"/>
              </a:rPr>
              <a:t>–  </a:t>
            </a:r>
            <a:r>
              <a:rPr sz="2000" i="1" spc="-5" dirty="0">
                <a:latin typeface="Calibri"/>
                <a:cs typeface="Calibri"/>
              </a:rPr>
              <a:t>narodowa </a:t>
            </a:r>
            <a:r>
              <a:rPr sz="2000" i="1" dirty="0">
                <a:latin typeface="Calibri"/>
                <a:cs typeface="Calibri"/>
              </a:rPr>
              <a:t>epopeja </a:t>
            </a:r>
            <a:r>
              <a:rPr sz="2000" i="1" spc="-20" dirty="0">
                <a:latin typeface="Calibri"/>
                <a:cs typeface="Calibri"/>
              </a:rPr>
              <a:t>Polaków</a:t>
            </a:r>
            <a:r>
              <a:rPr sz="2000" spc="-20" dirty="0">
                <a:latin typeface="Calibri"/>
                <a:cs typeface="Calibri"/>
              </a:rPr>
              <a:t>).</a:t>
            </a:r>
            <a:endParaRPr sz="2000">
              <a:latin typeface="Calibri"/>
              <a:cs typeface="Calibri"/>
            </a:endParaRPr>
          </a:p>
          <a:p>
            <a:pPr marL="372110" marR="328930" indent="-228600" algn="just">
              <a:lnSpc>
                <a:spcPct val="100000"/>
              </a:lnSpc>
              <a:buChar char="•"/>
              <a:tabLst>
                <a:tab pos="372745" algn="l"/>
              </a:tabLst>
            </a:pPr>
            <a:r>
              <a:rPr sz="2000" spc="-10" dirty="0">
                <a:latin typeface="Calibri"/>
                <a:cs typeface="Calibri"/>
              </a:rPr>
              <a:t>użycie </a:t>
            </a:r>
            <a:r>
              <a:rPr sz="2000" spc="-15" dirty="0">
                <a:latin typeface="Calibri"/>
                <a:cs typeface="Calibri"/>
              </a:rPr>
              <a:t>bliskoznacznych czasowników 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5" dirty="0">
                <a:latin typeface="Calibri"/>
                <a:cs typeface="Calibri"/>
              </a:rPr>
              <a:t>określeń umożliwiających </a:t>
            </a:r>
            <a:r>
              <a:rPr sz="2000" spc="-10" dirty="0">
                <a:latin typeface="Calibri"/>
                <a:cs typeface="Calibri"/>
              </a:rPr>
              <a:t>różnicowanie </a:t>
            </a:r>
            <a:r>
              <a:rPr sz="2000" spc="-15" dirty="0">
                <a:latin typeface="Calibri"/>
                <a:cs typeface="Calibri"/>
              </a:rPr>
              <a:t>konstrukcji  </a:t>
            </a:r>
            <a:r>
              <a:rPr sz="2000" spc="-10" dirty="0">
                <a:latin typeface="Calibri"/>
                <a:cs typeface="Calibri"/>
              </a:rPr>
              <a:t>składniowych </a:t>
            </a:r>
            <a:r>
              <a:rPr sz="2000" dirty="0">
                <a:latin typeface="Calibri"/>
                <a:cs typeface="Calibri"/>
              </a:rPr>
              <a:t>w </a:t>
            </a:r>
            <a:r>
              <a:rPr sz="2000" spc="-10" dirty="0">
                <a:latin typeface="Calibri"/>
                <a:cs typeface="Calibri"/>
              </a:rPr>
              <a:t>pracy </a:t>
            </a:r>
            <a:r>
              <a:rPr sz="2000" spc="-5" dirty="0">
                <a:latin typeface="Calibri"/>
                <a:cs typeface="Calibri"/>
              </a:rPr>
              <a:t>(np. </a:t>
            </a:r>
            <a:r>
              <a:rPr sz="2000" i="1" spc="-5" dirty="0">
                <a:latin typeface="Calibri"/>
                <a:cs typeface="Calibri"/>
              </a:rPr>
              <a:t>być </a:t>
            </a:r>
            <a:r>
              <a:rPr sz="2000" i="1" dirty="0">
                <a:latin typeface="Calibri"/>
                <a:cs typeface="Calibri"/>
              </a:rPr>
              <a:t>– </a:t>
            </a:r>
            <a:r>
              <a:rPr sz="2000" i="1" spc="-15" dirty="0">
                <a:latin typeface="Calibri"/>
                <a:cs typeface="Calibri"/>
              </a:rPr>
              <a:t>stać </a:t>
            </a:r>
            <a:r>
              <a:rPr sz="2000" i="1" spc="-5" dirty="0">
                <a:latin typeface="Calibri"/>
                <a:cs typeface="Calibri"/>
              </a:rPr>
              <a:t>się, </a:t>
            </a:r>
            <a:r>
              <a:rPr sz="2000" i="1" spc="-15" dirty="0">
                <a:latin typeface="Calibri"/>
                <a:cs typeface="Calibri"/>
              </a:rPr>
              <a:t>zostać, </a:t>
            </a:r>
            <a:r>
              <a:rPr sz="2000" i="1" spc="-25" dirty="0">
                <a:latin typeface="Calibri"/>
                <a:cs typeface="Calibri"/>
              </a:rPr>
              <a:t>okazać </a:t>
            </a:r>
            <a:r>
              <a:rPr sz="2000" i="1" spc="-5" dirty="0">
                <a:latin typeface="Calibri"/>
                <a:cs typeface="Calibri"/>
              </a:rPr>
              <a:t>się, objawić się, pojawić </a:t>
            </a:r>
            <a:r>
              <a:rPr sz="2000" i="1" dirty="0">
                <a:latin typeface="Calibri"/>
                <a:cs typeface="Calibri"/>
              </a:rPr>
              <a:t>się</a:t>
            </a:r>
            <a:r>
              <a:rPr sz="2000" dirty="0">
                <a:latin typeface="Calibri"/>
                <a:cs typeface="Calibri"/>
              </a:rPr>
              <a:t>, </a:t>
            </a:r>
            <a:r>
              <a:rPr sz="2000" spc="-10" dirty="0">
                <a:latin typeface="Calibri"/>
                <a:cs typeface="Calibri"/>
              </a:rPr>
              <a:t>itd. </a:t>
            </a:r>
            <a:r>
              <a:rPr sz="2000" dirty="0">
                <a:latin typeface="Calibri"/>
                <a:cs typeface="Calibri"/>
              </a:rPr>
              <a:t>–  </a:t>
            </a:r>
            <a:r>
              <a:rPr sz="2000" spc="-10" dirty="0">
                <a:latin typeface="Calibri"/>
                <a:cs typeface="Calibri"/>
              </a:rPr>
              <a:t>zwrócenie uwagi </a:t>
            </a:r>
            <a:r>
              <a:rPr sz="2000" spc="-5" dirty="0">
                <a:latin typeface="Calibri"/>
                <a:cs typeface="Calibri"/>
              </a:rPr>
              <a:t>na </a:t>
            </a:r>
            <a:r>
              <a:rPr sz="2000" spc="-15" dirty="0">
                <a:latin typeface="Calibri"/>
                <a:cs typeface="Calibri"/>
              </a:rPr>
              <a:t>różnice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znaczeniowe).</a:t>
            </a:r>
            <a:endParaRPr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279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54695" y="361562"/>
            <a:ext cx="32308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Scenariusze zajęć dla doradców metodycznych </a:t>
            </a:r>
            <a:r>
              <a:rPr sz="1100" dirty="0">
                <a:solidFill>
                  <a:srgbClr val="575756"/>
                </a:solidFill>
                <a:latin typeface="Myriad Pro Cond"/>
                <a:cs typeface="Myriad Pro Cond"/>
              </a:rPr>
              <a:t>z </a:t>
            </a: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zakresu </a:t>
            </a:r>
            <a:r>
              <a:rPr sz="1100" spc="10" dirty="0">
                <a:solidFill>
                  <a:srgbClr val="575756"/>
                </a:solidFill>
                <a:latin typeface="Myriad Pro Cond"/>
                <a:cs typeface="Myriad Pro Cond"/>
              </a:rPr>
              <a:t>języka</a:t>
            </a:r>
            <a:r>
              <a:rPr sz="1100" spc="120" dirty="0">
                <a:solidFill>
                  <a:srgbClr val="575756"/>
                </a:solidFill>
                <a:latin typeface="Myriad Pro Cond"/>
                <a:cs typeface="Myriad Pro Cond"/>
              </a:rPr>
              <a:t> </a:t>
            </a: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polskiego</a:t>
            </a:r>
            <a:endParaRPr sz="1100">
              <a:latin typeface="Myriad Pro Cond"/>
              <a:cs typeface="Myriad Pro C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0000" y="464750"/>
            <a:ext cx="379730" cy="0"/>
          </a:xfrm>
          <a:custGeom>
            <a:avLst/>
            <a:gdLst/>
            <a:ahLst/>
            <a:cxnLst/>
            <a:rect l="l" t="t" r="r" b="b"/>
            <a:pathLst>
              <a:path w="379730">
                <a:moveTo>
                  <a:pt x="0" y="0"/>
                </a:moveTo>
                <a:lnTo>
                  <a:pt x="379399" y="0"/>
                </a:lnTo>
              </a:path>
            </a:pathLst>
          </a:custGeom>
          <a:ln w="6350">
            <a:solidFill>
              <a:srgbClr val="5757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9206" y="466337"/>
            <a:ext cx="5834380" cy="0"/>
          </a:xfrm>
          <a:custGeom>
            <a:avLst/>
            <a:gdLst/>
            <a:ahLst/>
            <a:cxnLst/>
            <a:rect l="l" t="t" r="r" b="b"/>
            <a:pathLst>
              <a:path w="5834380">
                <a:moveTo>
                  <a:pt x="0" y="0"/>
                </a:moveTo>
                <a:lnTo>
                  <a:pt x="5833795" y="0"/>
                </a:lnTo>
              </a:path>
            </a:pathLst>
          </a:custGeom>
          <a:ln w="6350">
            <a:solidFill>
              <a:srgbClr val="5757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7300" y="684050"/>
            <a:ext cx="730948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Tworzenie </a:t>
            </a:r>
            <a:r>
              <a:rPr dirty="0"/>
              <a:t>szkicu krytycznego – </a:t>
            </a:r>
            <a:r>
              <a:rPr spc="-5" dirty="0"/>
              <a:t>wartościowanie </a:t>
            </a:r>
            <a:r>
              <a:rPr dirty="0"/>
              <a:t>i</a:t>
            </a:r>
            <a:r>
              <a:rPr spc="-45" dirty="0"/>
              <a:t> </a:t>
            </a:r>
            <a:r>
              <a:rPr dirty="0"/>
              <a:t>ocena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67300" y="1367849"/>
            <a:ext cx="9939020" cy="345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1435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alibri"/>
                <a:cs typeface="Calibri"/>
              </a:rPr>
              <a:t>E. </a:t>
            </a:r>
            <a:r>
              <a:rPr sz="2000" spc="-20" dirty="0">
                <a:latin typeface="Calibri"/>
                <a:cs typeface="Calibri"/>
              </a:rPr>
              <a:t>Proszę </a:t>
            </a:r>
            <a:r>
              <a:rPr sz="2000" spc="-10" dirty="0">
                <a:latin typeface="Calibri"/>
                <a:cs typeface="Calibri"/>
              </a:rPr>
              <a:t>przeanalizować zredagowane </a:t>
            </a:r>
            <a:r>
              <a:rPr sz="2000" spc="-5" dirty="0">
                <a:latin typeface="Calibri"/>
                <a:cs typeface="Calibri"/>
              </a:rPr>
              <a:t>akapity 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10" dirty="0">
                <a:latin typeface="Calibri"/>
                <a:cs typeface="Calibri"/>
              </a:rPr>
              <a:t>połączyć </a:t>
            </a:r>
            <a:r>
              <a:rPr sz="2000" spc="-5" dirty="0">
                <a:latin typeface="Calibri"/>
                <a:cs typeface="Calibri"/>
              </a:rPr>
              <a:t>je </a:t>
            </a:r>
            <a:r>
              <a:rPr sz="2000" dirty="0">
                <a:latin typeface="Calibri"/>
                <a:cs typeface="Calibri"/>
              </a:rPr>
              <a:t>w </a:t>
            </a:r>
            <a:r>
              <a:rPr sz="2000" spc="-5" dirty="0">
                <a:latin typeface="Calibri"/>
                <a:cs typeface="Calibri"/>
              </a:rPr>
              <a:t>logiczną 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5" dirty="0">
                <a:latin typeface="Calibri"/>
                <a:cs typeface="Calibri"/>
              </a:rPr>
              <a:t>spójną całość treściową,  </a:t>
            </a:r>
            <a:r>
              <a:rPr sz="2000" spc="-15" dirty="0">
                <a:latin typeface="Calibri"/>
                <a:cs typeface="Calibri"/>
              </a:rPr>
              <a:t>dokonać </a:t>
            </a:r>
            <a:r>
              <a:rPr sz="2000" spc="-20" dirty="0">
                <a:latin typeface="Calibri"/>
                <a:cs typeface="Calibri"/>
              </a:rPr>
              <a:t>korekt </a:t>
            </a:r>
            <a:r>
              <a:rPr sz="2000" spc="-15" dirty="0">
                <a:latin typeface="Calibri"/>
                <a:cs typeface="Calibri"/>
              </a:rPr>
              <a:t>językowych 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10" dirty="0">
                <a:latin typeface="Calibri"/>
                <a:cs typeface="Calibri"/>
              </a:rPr>
              <a:t>stylistycznych, zwracając uwagę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na:</a:t>
            </a:r>
            <a:endParaRPr sz="2000">
              <a:latin typeface="Calibri"/>
              <a:cs typeface="Calibri"/>
            </a:endParaRPr>
          </a:p>
          <a:p>
            <a:pPr marL="372110" marR="273685" indent="-228600">
              <a:lnSpc>
                <a:spcPct val="100000"/>
              </a:lnSpc>
              <a:buChar char="•"/>
              <a:tabLst>
                <a:tab pos="372745" algn="l"/>
              </a:tabLst>
            </a:pPr>
            <a:r>
              <a:rPr sz="2000" spc="-10" dirty="0">
                <a:latin typeface="Calibri"/>
                <a:cs typeface="Calibri"/>
              </a:rPr>
              <a:t>użycie </a:t>
            </a:r>
            <a:r>
              <a:rPr sz="2000" spc="-5" dirty="0">
                <a:latin typeface="Calibri"/>
                <a:cs typeface="Calibri"/>
              </a:rPr>
              <a:t>określeń </a:t>
            </a:r>
            <a:r>
              <a:rPr sz="2000" spc="-10" dirty="0">
                <a:latin typeface="Calibri"/>
                <a:cs typeface="Calibri"/>
              </a:rPr>
              <a:t>wartościujących, oceniających </a:t>
            </a:r>
            <a:r>
              <a:rPr sz="2000" spc="-5" dirty="0">
                <a:latin typeface="Calibri"/>
                <a:cs typeface="Calibri"/>
              </a:rPr>
              <a:t>(np. </a:t>
            </a:r>
            <a:r>
              <a:rPr sz="2000" spc="-10" dirty="0">
                <a:latin typeface="Calibri"/>
                <a:cs typeface="Calibri"/>
              </a:rPr>
              <a:t>utwór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i="1" spc="-25" dirty="0">
                <a:latin typeface="Calibri"/>
                <a:cs typeface="Calibri"/>
              </a:rPr>
              <a:t>znakomity, </a:t>
            </a:r>
            <a:r>
              <a:rPr sz="2000" i="1" spc="-20" dirty="0">
                <a:latin typeface="Calibri"/>
                <a:cs typeface="Calibri"/>
              </a:rPr>
              <a:t>przeciętny, </a:t>
            </a:r>
            <a:r>
              <a:rPr sz="2000" i="1" spc="-25" dirty="0">
                <a:latin typeface="Calibri"/>
                <a:cs typeface="Calibri"/>
              </a:rPr>
              <a:t>ciekawy,  </a:t>
            </a:r>
            <a:r>
              <a:rPr sz="2000" i="1" spc="-15" dirty="0">
                <a:latin typeface="Calibri"/>
                <a:cs typeface="Calibri"/>
              </a:rPr>
              <a:t>intrygujący, </a:t>
            </a:r>
            <a:r>
              <a:rPr sz="2000" i="1" spc="-10" dirty="0">
                <a:latin typeface="Calibri"/>
                <a:cs typeface="Calibri"/>
              </a:rPr>
              <a:t>zadziwiający</a:t>
            </a:r>
            <a:r>
              <a:rPr sz="2000" spc="-10" dirty="0">
                <a:latin typeface="Calibri"/>
                <a:cs typeface="Calibri"/>
              </a:rPr>
              <a:t>,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itp.);</a:t>
            </a:r>
            <a:endParaRPr sz="2000">
              <a:latin typeface="Calibri"/>
              <a:cs typeface="Calibri"/>
            </a:endParaRPr>
          </a:p>
          <a:p>
            <a:pPr marL="372110" indent="-229235">
              <a:lnSpc>
                <a:spcPct val="100000"/>
              </a:lnSpc>
              <a:buChar char="•"/>
              <a:tabLst>
                <a:tab pos="372745" algn="l"/>
              </a:tabLst>
            </a:pPr>
            <a:r>
              <a:rPr sz="2000" spc="-10" dirty="0">
                <a:latin typeface="Calibri"/>
                <a:cs typeface="Calibri"/>
              </a:rPr>
              <a:t>użycie </a:t>
            </a:r>
            <a:r>
              <a:rPr sz="2000" spc="-15" dirty="0">
                <a:latin typeface="Calibri"/>
                <a:cs typeface="Calibri"/>
              </a:rPr>
              <a:t>zdrobnień 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5" dirty="0">
                <a:latin typeface="Calibri"/>
                <a:cs typeface="Calibri"/>
              </a:rPr>
              <a:t>zgrubień (np. </a:t>
            </a:r>
            <a:r>
              <a:rPr sz="2000" i="1" spc="-5" dirty="0">
                <a:latin typeface="Calibri"/>
                <a:cs typeface="Calibri"/>
              </a:rPr>
              <a:t>dzieło </a:t>
            </a:r>
            <a:r>
              <a:rPr sz="2000" i="1" dirty="0">
                <a:latin typeface="Calibri"/>
                <a:cs typeface="Calibri"/>
              </a:rPr>
              <a:t>– </a:t>
            </a:r>
            <a:r>
              <a:rPr sz="2000" i="1" spc="-20" dirty="0">
                <a:latin typeface="Calibri"/>
                <a:cs typeface="Calibri"/>
              </a:rPr>
              <a:t>dziełko, </a:t>
            </a:r>
            <a:r>
              <a:rPr sz="2000" i="1" spc="-5" dirty="0">
                <a:latin typeface="Calibri"/>
                <a:cs typeface="Calibri"/>
              </a:rPr>
              <a:t>wiersz </a:t>
            </a:r>
            <a:r>
              <a:rPr sz="2000" i="1" dirty="0">
                <a:latin typeface="Calibri"/>
                <a:cs typeface="Calibri"/>
              </a:rPr>
              <a:t>– </a:t>
            </a:r>
            <a:r>
              <a:rPr sz="2000" i="1" spc="-5" dirty="0">
                <a:latin typeface="Calibri"/>
                <a:cs typeface="Calibri"/>
              </a:rPr>
              <a:t>wierszyk, nowela </a:t>
            </a:r>
            <a:r>
              <a:rPr sz="2000" i="1" dirty="0">
                <a:latin typeface="Calibri"/>
                <a:cs typeface="Calibri"/>
              </a:rPr>
              <a:t>–</a:t>
            </a:r>
            <a:r>
              <a:rPr sz="2000" i="1" spc="85" dirty="0">
                <a:latin typeface="Calibri"/>
                <a:cs typeface="Calibri"/>
              </a:rPr>
              <a:t> </a:t>
            </a:r>
            <a:r>
              <a:rPr sz="2000" i="1" spc="-15" dirty="0">
                <a:latin typeface="Calibri"/>
                <a:cs typeface="Calibri"/>
              </a:rPr>
              <a:t>nowelka</a:t>
            </a:r>
            <a:r>
              <a:rPr sz="2000" spc="-15" dirty="0">
                <a:latin typeface="Calibri"/>
                <a:cs typeface="Calibri"/>
              </a:rPr>
              <a:t>);</a:t>
            </a:r>
            <a:endParaRPr sz="2000">
              <a:latin typeface="Calibri"/>
              <a:cs typeface="Calibri"/>
            </a:endParaRPr>
          </a:p>
          <a:p>
            <a:pPr marL="372110" indent="-229235">
              <a:lnSpc>
                <a:spcPct val="100000"/>
              </a:lnSpc>
              <a:buChar char="•"/>
              <a:tabLst>
                <a:tab pos="372745" algn="l"/>
              </a:tabLst>
            </a:pPr>
            <a:r>
              <a:rPr sz="2000" spc="-10" dirty="0">
                <a:latin typeface="Calibri"/>
                <a:cs typeface="Calibri"/>
              </a:rPr>
              <a:t>użycie </a:t>
            </a:r>
            <a:r>
              <a:rPr sz="2000" spc="-15" dirty="0">
                <a:latin typeface="Calibri"/>
                <a:cs typeface="Calibri"/>
              </a:rPr>
              <a:t>wyrazów </a:t>
            </a:r>
            <a:r>
              <a:rPr sz="2000" spc="-10" dirty="0">
                <a:latin typeface="Calibri"/>
                <a:cs typeface="Calibri"/>
              </a:rPr>
              <a:t>modalnych </a:t>
            </a:r>
            <a:r>
              <a:rPr sz="2000" spc="-5" dirty="0">
                <a:latin typeface="Calibri"/>
                <a:cs typeface="Calibri"/>
              </a:rPr>
              <a:t>(np. </a:t>
            </a:r>
            <a:r>
              <a:rPr sz="2000" i="1" spc="-25" dirty="0">
                <a:latin typeface="Calibri"/>
                <a:cs typeface="Calibri"/>
              </a:rPr>
              <a:t>należy, </a:t>
            </a:r>
            <a:r>
              <a:rPr sz="2000" i="1" spc="-10" dirty="0">
                <a:latin typeface="Calibri"/>
                <a:cs typeface="Calibri"/>
              </a:rPr>
              <a:t>można, </a:t>
            </a:r>
            <a:r>
              <a:rPr sz="2000" i="1" spc="-5" dirty="0">
                <a:latin typeface="Calibri"/>
                <a:cs typeface="Calibri"/>
              </a:rPr>
              <a:t>warto</a:t>
            </a:r>
            <a:r>
              <a:rPr sz="2000" spc="-5" dirty="0">
                <a:latin typeface="Calibri"/>
                <a:cs typeface="Calibri"/>
              </a:rPr>
              <a:t>,</a:t>
            </a:r>
            <a:r>
              <a:rPr sz="2000" spc="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itd.);</a:t>
            </a:r>
            <a:endParaRPr sz="2000">
              <a:latin typeface="Calibri"/>
              <a:cs typeface="Calibri"/>
            </a:endParaRPr>
          </a:p>
          <a:p>
            <a:pPr marL="372110" marR="5080" indent="-228600">
              <a:lnSpc>
                <a:spcPct val="100000"/>
              </a:lnSpc>
              <a:buChar char="•"/>
              <a:tabLst>
                <a:tab pos="372745" algn="l"/>
              </a:tabLst>
            </a:pPr>
            <a:r>
              <a:rPr sz="2000" spc="-10" dirty="0">
                <a:latin typeface="Calibri"/>
                <a:cs typeface="Calibri"/>
              </a:rPr>
              <a:t>użycie </a:t>
            </a:r>
            <a:r>
              <a:rPr sz="2000" spc="-15" dirty="0">
                <a:latin typeface="Calibri"/>
                <a:cs typeface="Calibri"/>
              </a:rPr>
              <a:t>wyrazów 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15" dirty="0">
                <a:latin typeface="Calibri"/>
                <a:cs typeface="Calibri"/>
              </a:rPr>
              <a:t>wyrażeń </a:t>
            </a:r>
            <a:r>
              <a:rPr sz="2000" spc="-5" dirty="0">
                <a:latin typeface="Calibri"/>
                <a:cs typeface="Calibri"/>
              </a:rPr>
              <a:t>niewchodzących </a:t>
            </a:r>
            <a:r>
              <a:rPr sz="2000" dirty="0">
                <a:latin typeface="Calibri"/>
                <a:cs typeface="Calibri"/>
              </a:rPr>
              <a:t>w </a:t>
            </a:r>
            <a:r>
              <a:rPr sz="2000" spc="-5" dirty="0">
                <a:latin typeface="Calibri"/>
                <a:cs typeface="Calibri"/>
              </a:rPr>
              <a:t>związki </a:t>
            </a:r>
            <a:r>
              <a:rPr sz="2000" spc="-10" dirty="0">
                <a:latin typeface="Calibri"/>
                <a:cs typeface="Calibri"/>
              </a:rPr>
              <a:t>składniowe </a:t>
            </a:r>
            <a:r>
              <a:rPr sz="2000" dirty="0">
                <a:latin typeface="Calibri"/>
                <a:cs typeface="Calibri"/>
              </a:rPr>
              <a:t>z </a:t>
            </a:r>
            <a:r>
              <a:rPr sz="2000" spc="-10" dirty="0">
                <a:latin typeface="Calibri"/>
                <a:cs typeface="Calibri"/>
              </a:rPr>
              <a:t>innymi wyrazami </a:t>
            </a:r>
            <a:r>
              <a:rPr sz="2000" dirty="0">
                <a:latin typeface="Calibri"/>
                <a:cs typeface="Calibri"/>
              </a:rPr>
              <a:t>w </a:t>
            </a:r>
            <a:r>
              <a:rPr sz="2000" spc="-15" dirty="0">
                <a:latin typeface="Calibri"/>
                <a:cs typeface="Calibri"/>
              </a:rPr>
              <a:t>zdaniu  </a:t>
            </a:r>
            <a:r>
              <a:rPr sz="2000" spc="-5" dirty="0">
                <a:latin typeface="Calibri"/>
                <a:cs typeface="Calibri"/>
              </a:rPr>
              <a:t>(np. </a:t>
            </a:r>
            <a:r>
              <a:rPr sz="2000" i="1" spc="-10" dirty="0">
                <a:latin typeface="Calibri"/>
                <a:cs typeface="Calibri"/>
              </a:rPr>
              <a:t>zapewne, </a:t>
            </a:r>
            <a:r>
              <a:rPr sz="2000" i="1" dirty="0">
                <a:latin typeface="Calibri"/>
                <a:cs typeface="Calibri"/>
              </a:rPr>
              <a:t>właściwie, </a:t>
            </a:r>
            <a:r>
              <a:rPr sz="2000" i="1" spc="-15" dirty="0">
                <a:latin typeface="Calibri"/>
                <a:cs typeface="Calibri"/>
              </a:rPr>
              <a:t>ponadto, </a:t>
            </a:r>
            <a:r>
              <a:rPr sz="2000" i="1" spc="-10" dirty="0">
                <a:latin typeface="Calibri"/>
                <a:cs typeface="Calibri"/>
              </a:rPr>
              <a:t>przede </a:t>
            </a:r>
            <a:r>
              <a:rPr sz="2000" i="1" spc="-5" dirty="0">
                <a:latin typeface="Calibri"/>
                <a:cs typeface="Calibri"/>
              </a:rPr>
              <a:t>wszystkim, </a:t>
            </a:r>
            <a:r>
              <a:rPr sz="2000" i="1" spc="-10" dirty="0">
                <a:latin typeface="Calibri"/>
                <a:cs typeface="Calibri"/>
              </a:rPr>
              <a:t>przecież, </a:t>
            </a:r>
            <a:r>
              <a:rPr sz="2000" i="1" spc="-15" dirty="0">
                <a:latin typeface="Calibri"/>
                <a:cs typeface="Calibri"/>
              </a:rPr>
              <a:t>także, aczkolwiek, </a:t>
            </a:r>
            <a:r>
              <a:rPr sz="2000" i="1" spc="-5" dirty="0">
                <a:latin typeface="Calibri"/>
                <a:cs typeface="Calibri"/>
              </a:rPr>
              <a:t>odwrotnie,  </a:t>
            </a:r>
            <a:r>
              <a:rPr sz="2000" i="1" spc="-15" dirty="0">
                <a:latin typeface="Calibri"/>
                <a:cs typeface="Calibri"/>
              </a:rPr>
              <a:t>ponadto, </a:t>
            </a:r>
            <a:r>
              <a:rPr sz="2000" i="1" spc="-5" dirty="0">
                <a:latin typeface="Calibri"/>
                <a:cs typeface="Calibri"/>
              </a:rPr>
              <a:t>przy </a:t>
            </a:r>
            <a:r>
              <a:rPr sz="2000" i="1" dirty="0">
                <a:latin typeface="Calibri"/>
                <a:cs typeface="Calibri"/>
              </a:rPr>
              <a:t>tym, </a:t>
            </a:r>
            <a:r>
              <a:rPr sz="2000" i="1" spc="-20" dirty="0">
                <a:latin typeface="Calibri"/>
                <a:cs typeface="Calibri"/>
              </a:rPr>
              <a:t>poza </a:t>
            </a:r>
            <a:r>
              <a:rPr sz="2000" i="1" dirty="0">
                <a:latin typeface="Calibri"/>
                <a:cs typeface="Calibri"/>
              </a:rPr>
              <a:t>tym, </a:t>
            </a:r>
            <a:r>
              <a:rPr sz="2000" i="1" spc="-15" dirty="0">
                <a:latin typeface="Calibri"/>
                <a:cs typeface="Calibri"/>
              </a:rPr>
              <a:t>także, </a:t>
            </a:r>
            <a:r>
              <a:rPr sz="2000" i="1" dirty="0">
                <a:latin typeface="Calibri"/>
                <a:cs typeface="Calibri"/>
              </a:rPr>
              <a:t>właśnie, </a:t>
            </a:r>
            <a:r>
              <a:rPr sz="2000" i="1" spc="-10" dirty="0">
                <a:latin typeface="Calibri"/>
                <a:cs typeface="Calibri"/>
              </a:rPr>
              <a:t>również, </a:t>
            </a:r>
            <a:r>
              <a:rPr sz="2000" i="1" spc="-5" dirty="0">
                <a:latin typeface="Calibri"/>
                <a:cs typeface="Calibri"/>
              </a:rPr>
              <a:t>znowu, </a:t>
            </a:r>
            <a:r>
              <a:rPr sz="2000" i="1" spc="-10" dirty="0">
                <a:latin typeface="Calibri"/>
                <a:cs typeface="Calibri"/>
              </a:rPr>
              <a:t>natomiast, </a:t>
            </a:r>
            <a:r>
              <a:rPr sz="2000" i="1" dirty="0">
                <a:latin typeface="Calibri"/>
                <a:cs typeface="Calibri"/>
              </a:rPr>
              <a:t>w </a:t>
            </a:r>
            <a:r>
              <a:rPr sz="2000" i="1" spc="-5" dirty="0">
                <a:latin typeface="Calibri"/>
                <a:cs typeface="Calibri"/>
              </a:rPr>
              <a:t>gruncie</a:t>
            </a:r>
            <a:r>
              <a:rPr sz="2000" i="1" spc="100" dirty="0">
                <a:latin typeface="Calibri"/>
                <a:cs typeface="Calibri"/>
              </a:rPr>
              <a:t> </a:t>
            </a:r>
            <a:r>
              <a:rPr sz="2000" i="1" spc="-25" dirty="0">
                <a:latin typeface="Calibri"/>
                <a:cs typeface="Calibri"/>
              </a:rPr>
              <a:t>rzeczy,</a:t>
            </a:r>
            <a:endParaRPr sz="2000">
              <a:latin typeface="Calibri"/>
              <a:cs typeface="Calibri"/>
            </a:endParaRPr>
          </a:p>
          <a:p>
            <a:pPr marL="372110">
              <a:lnSpc>
                <a:spcPct val="100000"/>
              </a:lnSpc>
            </a:pPr>
            <a:r>
              <a:rPr sz="2000" i="1" dirty="0">
                <a:latin typeface="Calibri"/>
                <a:cs typeface="Calibri"/>
              </a:rPr>
              <a:t>w </a:t>
            </a:r>
            <a:r>
              <a:rPr sz="2000" i="1" spc="-10" dirty="0">
                <a:latin typeface="Calibri"/>
                <a:cs typeface="Calibri"/>
              </a:rPr>
              <a:t>dodatku, tymczasem, </a:t>
            </a:r>
            <a:r>
              <a:rPr sz="2000" i="1" dirty="0">
                <a:latin typeface="Calibri"/>
                <a:cs typeface="Calibri"/>
              </a:rPr>
              <a:t>w </a:t>
            </a:r>
            <a:r>
              <a:rPr sz="2000" i="1" spc="-10" dirty="0">
                <a:latin typeface="Calibri"/>
                <a:cs typeface="Calibri"/>
              </a:rPr>
              <a:t>istocie, </a:t>
            </a:r>
            <a:r>
              <a:rPr sz="2000" i="1" dirty="0">
                <a:latin typeface="Calibri"/>
                <a:cs typeface="Calibri"/>
              </a:rPr>
              <a:t>w </a:t>
            </a:r>
            <a:r>
              <a:rPr sz="2000" i="1" spc="-10" dirty="0">
                <a:latin typeface="Calibri"/>
                <a:cs typeface="Calibri"/>
              </a:rPr>
              <a:t>rzeczywistości, wreszcie, </a:t>
            </a:r>
            <a:r>
              <a:rPr sz="2000" i="1" spc="-20" dirty="0">
                <a:latin typeface="Calibri"/>
                <a:cs typeface="Calibri"/>
              </a:rPr>
              <a:t>za </a:t>
            </a:r>
            <a:r>
              <a:rPr sz="2000" i="1" spc="-25" dirty="0">
                <a:latin typeface="Calibri"/>
                <a:cs typeface="Calibri"/>
              </a:rPr>
              <a:t>to, </a:t>
            </a:r>
            <a:r>
              <a:rPr sz="2000" i="1" dirty="0">
                <a:latin typeface="Calibri"/>
                <a:cs typeface="Calibri"/>
              </a:rPr>
              <a:t>widocznie,</a:t>
            </a:r>
            <a:r>
              <a:rPr sz="2000" i="1" spc="95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przeciwnie,</a:t>
            </a:r>
            <a:endParaRPr sz="2000">
              <a:latin typeface="Calibri"/>
              <a:cs typeface="Calibri"/>
            </a:endParaRPr>
          </a:p>
          <a:p>
            <a:pPr marL="372110">
              <a:lnSpc>
                <a:spcPct val="100000"/>
              </a:lnSpc>
              <a:spcBef>
                <a:spcPts val="600"/>
              </a:spcBef>
            </a:pPr>
            <a:r>
              <a:rPr sz="2000" i="1" spc="-5" dirty="0">
                <a:latin typeface="Calibri"/>
                <a:cs typeface="Calibri"/>
              </a:rPr>
              <a:t>jednak, nie sposób</a:t>
            </a:r>
            <a:r>
              <a:rPr sz="2000" spc="-5" dirty="0">
                <a:latin typeface="Calibri"/>
                <a:cs typeface="Calibri"/>
              </a:rPr>
              <a:t>, </a:t>
            </a:r>
            <a:r>
              <a:rPr sz="2000" spc="-10" dirty="0">
                <a:latin typeface="Calibri"/>
                <a:cs typeface="Calibri"/>
              </a:rPr>
              <a:t>itd.).</a:t>
            </a:r>
            <a:endParaRPr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011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54695" y="361562"/>
            <a:ext cx="32308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Scenariusze zajęć dla doradców metodycznych </a:t>
            </a:r>
            <a:r>
              <a:rPr sz="1100" dirty="0">
                <a:solidFill>
                  <a:srgbClr val="575756"/>
                </a:solidFill>
                <a:latin typeface="Myriad Pro Cond"/>
                <a:cs typeface="Myriad Pro Cond"/>
              </a:rPr>
              <a:t>z </a:t>
            </a: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zakresu </a:t>
            </a:r>
            <a:r>
              <a:rPr sz="1100" spc="10" dirty="0">
                <a:solidFill>
                  <a:srgbClr val="575756"/>
                </a:solidFill>
                <a:latin typeface="Myriad Pro Cond"/>
                <a:cs typeface="Myriad Pro Cond"/>
              </a:rPr>
              <a:t>języka</a:t>
            </a:r>
            <a:r>
              <a:rPr sz="1100" spc="120" dirty="0">
                <a:solidFill>
                  <a:srgbClr val="575756"/>
                </a:solidFill>
                <a:latin typeface="Myriad Pro Cond"/>
                <a:cs typeface="Myriad Pro Cond"/>
              </a:rPr>
              <a:t> </a:t>
            </a: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polskiego</a:t>
            </a:r>
            <a:endParaRPr sz="1100">
              <a:latin typeface="Myriad Pro Cond"/>
              <a:cs typeface="Myriad Pro C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0000" y="464750"/>
            <a:ext cx="379730" cy="0"/>
          </a:xfrm>
          <a:custGeom>
            <a:avLst/>
            <a:gdLst/>
            <a:ahLst/>
            <a:cxnLst/>
            <a:rect l="l" t="t" r="r" b="b"/>
            <a:pathLst>
              <a:path w="379730">
                <a:moveTo>
                  <a:pt x="0" y="0"/>
                </a:moveTo>
                <a:lnTo>
                  <a:pt x="379399" y="0"/>
                </a:lnTo>
              </a:path>
            </a:pathLst>
          </a:custGeom>
          <a:ln w="6350">
            <a:solidFill>
              <a:srgbClr val="5757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9206" y="466337"/>
            <a:ext cx="5834380" cy="0"/>
          </a:xfrm>
          <a:custGeom>
            <a:avLst/>
            <a:gdLst/>
            <a:ahLst/>
            <a:cxnLst/>
            <a:rect l="l" t="t" r="r" b="b"/>
            <a:pathLst>
              <a:path w="5834380">
                <a:moveTo>
                  <a:pt x="0" y="0"/>
                </a:moveTo>
                <a:lnTo>
                  <a:pt x="5833795" y="0"/>
                </a:lnTo>
              </a:path>
            </a:pathLst>
          </a:custGeom>
          <a:ln w="6350">
            <a:solidFill>
              <a:srgbClr val="5757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7300" y="684050"/>
            <a:ext cx="53555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Tworzenie </a:t>
            </a:r>
            <a:r>
              <a:rPr dirty="0"/>
              <a:t>szkicu krytycznego –</a:t>
            </a:r>
            <a:r>
              <a:rPr spc="-55" dirty="0"/>
              <a:t> </a:t>
            </a:r>
            <a:r>
              <a:rPr dirty="0"/>
              <a:t>spójność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67300" y="1367849"/>
            <a:ext cx="10011410" cy="459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3825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alibri"/>
                <a:cs typeface="Calibri"/>
              </a:rPr>
              <a:t>E. </a:t>
            </a:r>
            <a:r>
              <a:rPr sz="2000" spc="-20" dirty="0">
                <a:latin typeface="Calibri"/>
                <a:cs typeface="Calibri"/>
              </a:rPr>
              <a:t>Proszę </a:t>
            </a:r>
            <a:r>
              <a:rPr sz="2000" spc="-10" dirty="0">
                <a:latin typeface="Calibri"/>
                <a:cs typeface="Calibri"/>
              </a:rPr>
              <a:t>przeanalizować zredagowane </a:t>
            </a:r>
            <a:r>
              <a:rPr sz="2000" spc="-5" dirty="0">
                <a:latin typeface="Calibri"/>
                <a:cs typeface="Calibri"/>
              </a:rPr>
              <a:t>akapity 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10" dirty="0">
                <a:latin typeface="Calibri"/>
                <a:cs typeface="Calibri"/>
              </a:rPr>
              <a:t>połączyć </a:t>
            </a:r>
            <a:r>
              <a:rPr sz="2000" spc="-5" dirty="0">
                <a:latin typeface="Calibri"/>
                <a:cs typeface="Calibri"/>
              </a:rPr>
              <a:t>je </a:t>
            </a:r>
            <a:r>
              <a:rPr sz="2000" dirty="0">
                <a:latin typeface="Calibri"/>
                <a:cs typeface="Calibri"/>
              </a:rPr>
              <a:t>w </a:t>
            </a:r>
            <a:r>
              <a:rPr sz="2000" spc="-5" dirty="0">
                <a:latin typeface="Calibri"/>
                <a:cs typeface="Calibri"/>
              </a:rPr>
              <a:t>logiczną 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5" dirty="0">
                <a:latin typeface="Calibri"/>
                <a:cs typeface="Calibri"/>
              </a:rPr>
              <a:t>spójną całość treściową,  </a:t>
            </a:r>
            <a:r>
              <a:rPr sz="2000" spc="-15" dirty="0">
                <a:latin typeface="Calibri"/>
                <a:cs typeface="Calibri"/>
              </a:rPr>
              <a:t>dokonać </a:t>
            </a:r>
            <a:r>
              <a:rPr sz="2000" spc="-20" dirty="0">
                <a:latin typeface="Calibri"/>
                <a:cs typeface="Calibri"/>
              </a:rPr>
              <a:t>korekt </a:t>
            </a:r>
            <a:r>
              <a:rPr sz="2000" spc="-15" dirty="0">
                <a:latin typeface="Calibri"/>
                <a:cs typeface="Calibri"/>
              </a:rPr>
              <a:t>językowych 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10" dirty="0">
                <a:latin typeface="Calibri"/>
                <a:cs typeface="Calibri"/>
              </a:rPr>
              <a:t>stylistycznych, zwracając uwagę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na:</a:t>
            </a:r>
            <a:endParaRPr sz="2000">
              <a:latin typeface="Calibri"/>
              <a:cs typeface="Calibri"/>
            </a:endParaRPr>
          </a:p>
          <a:p>
            <a:pPr marL="372110" marR="453390" indent="-228600">
              <a:lnSpc>
                <a:spcPct val="100000"/>
              </a:lnSpc>
              <a:buChar char="•"/>
              <a:tabLst>
                <a:tab pos="372745" algn="l"/>
              </a:tabLst>
            </a:pPr>
            <a:r>
              <a:rPr sz="2000" spc="-10" dirty="0">
                <a:latin typeface="Calibri"/>
                <a:cs typeface="Calibri"/>
              </a:rPr>
              <a:t>użycie </a:t>
            </a:r>
            <a:r>
              <a:rPr sz="2000" spc="-15" dirty="0">
                <a:latin typeface="Calibri"/>
                <a:cs typeface="Calibri"/>
              </a:rPr>
              <a:t>wskaźników </a:t>
            </a:r>
            <a:r>
              <a:rPr sz="2000" spc="-10" dirty="0">
                <a:latin typeface="Calibri"/>
                <a:cs typeface="Calibri"/>
              </a:rPr>
              <a:t>nawiązania </a:t>
            </a:r>
            <a:r>
              <a:rPr sz="2000" spc="-15" dirty="0">
                <a:latin typeface="Calibri"/>
                <a:cs typeface="Calibri"/>
              </a:rPr>
              <a:t>(zaimków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5" dirty="0">
                <a:latin typeface="Calibri"/>
                <a:cs typeface="Calibri"/>
              </a:rPr>
              <a:t>np. </a:t>
            </a:r>
            <a:r>
              <a:rPr sz="2000" i="1" spc="-25" dirty="0">
                <a:latin typeface="Calibri"/>
                <a:cs typeface="Calibri"/>
              </a:rPr>
              <a:t>to, </a:t>
            </a:r>
            <a:r>
              <a:rPr sz="2000" i="1" spc="-5" dirty="0">
                <a:latin typeface="Calibri"/>
                <a:cs typeface="Calibri"/>
              </a:rPr>
              <a:t>on, </a:t>
            </a:r>
            <a:r>
              <a:rPr sz="2000" i="1" spc="-45" dirty="0">
                <a:latin typeface="Calibri"/>
                <a:cs typeface="Calibri"/>
              </a:rPr>
              <a:t>ów, </a:t>
            </a:r>
            <a:r>
              <a:rPr sz="2000" i="1" spc="-10" dirty="0">
                <a:latin typeface="Calibri"/>
                <a:cs typeface="Calibri"/>
              </a:rPr>
              <a:t>temu</a:t>
            </a:r>
            <a:r>
              <a:rPr sz="2000" spc="-10" dirty="0">
                <a:latin typeface="Calibri"/>
                <a:cs typeface="Calibri"/>
              </a:rPr>
              <a:t>; </a:t>
            </a:r>
            <a:r>
              <a:rPr sz="2000" spc="-20" dirty="0">
                <a:latin typeface="Calibri"/>
                <a:cs typeface="Calibri"/>
              </a:rPr>
              <a:t>zaimków </a:t>
            </a:r>
            <a:r>
              <a:rPr sz="2000" spc="-15" dirty="0">
                <a:latin typeface="Calibri"/>
                <a:cs typeface="Calibri"/>
              </a:rPr>
              <a:t>przysłownych,  przysłówków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5" dirty="0">
                <a:latin typeface="Calibri"/>
                <a:cs typeface="Calibri"/>
              </a:rPr>
              <a:t>np. </a:t>
            </a:r>
            <a:r>
              <a:rPr sz="2000" i="1" dirty="0">
                <a:latin typeface="Calibri"/>
                <a:cs typeface="Calibri"/>
              </a:rPr>
              <a:t>tu, </a:t>
            </a:r>
            <a:r>
              <a:rPr sz="2000" i="1" spc="-10" dirty="0">
                <a:latin typeface="Calibri"/>
                <a:cs typeface="Calibri"/>
              </a:rPr>
              <a:t>tam, tymczasem, </a:t>
            </a:r>
            <a:r>
              <a:rPr sz="2000" i="1" spc="-5" dirty="0">
                <a:latin typeface="Calibri"/>
                <a:cs typeface="Calibri"/>
              </a:rPr>
              <a:t>gdzie</a:t>
            </a:r>
            <a:r>
              <a:rPr sz="2000" spc="-5" dirty="0">
                <a:latin typeface="Calibri"/>
                <a:cs typeface="Calibri"/>
              </a:rPr>
              <a:t>; </a:t>
            </a:r>
            <a:r>
              <a:rPr sz="2000" spc="-15" dirty="0">
                <a:latin typeface="Calibri"/>
                <a:cs typeface="Calibri"/>
              </a:rPr>
              <a:t>spójników 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15" dirty="0">
                <a:latin typeface="Calibri"/>
                <a:cs typeface="Calibri"/>
              </a:rPr>
              <a:t>wyrażeń </a:t>
            </a:r>
            <a:r>
              <a:rPr sz="2000" spc="-10" dirty="0">
                <a:latin typeface="Calibri"/>
                <a:cs typeface="Calibri"/>
              </a:rPr>
              <a:t>spójnikowych, </a:t>
            </a:r>
            <a:r>
              <a:rPr sz="2000" spc="-5" dirty="0">
                <a:latin typeface="Calibri"/>
                <a:cs typeface="Calibri"/>
              </a:rPr>
              <a:t>np. </a:t>
            </a:r>
            <a:r>
              <a:rPr sz="2000" i="1" spc="-5" dirty="0">
                <a:latin typeface="Calibri"/>
                <a:cs typeface="Calibri"/>
              </a:rPr>
              <a:t>ale,  </a:t>
            </a:r>
            <a:r>
              <a:rPr sz="2000" i="1" dirty="0">
                <a:latin typeface="Calibri"/>
                <a:cs typeface="Calibri"/>
              </a:rPr>
              <a:t>więc, </a:t>
            </a:r>
            <a:r>
              <a:rPr sz="2000" i="1" spc="-15" dirty="0">
                <a:latin typeface="Calibri"/>
                <a:cs typeface="Calibri"/>
              </a:rPr>
              <a:t>toteż, </a:t>
            </a:r>
            <a:r>
              <a:rPr sz="2000" i="1" spc="-5" dirty="0">
                <a:latin typeface="Calibri"/>
                <a:cs typeface="Calibri"/>
              </a:rPr>
              <a:t>chociaż, </a:t>
            </a:r>
            <a:r>
              <a:rPr sz="2000" i="1" spc="-20" dirty="0">
                <a:latin typeface="Calibri"/>
                <a:cs typeface="Calibri"/>
              </a:rPr>
              <a:t>oto, </a:t>
            </a:r>
            <a:r>
              <a:rPr sz="2000" i="1" spc="-15" dirty="0">
                <a:latin typeface="Calibri"/>
                <a:cs typeface="Calibri"/>
              </a:rPr>
              <a:t>otóż, bo, </a:t>
            </a:r>
            <a:r>
              <a:rPr sz="2000" i="1" spc="-5" dirty="0">
                <a:latin typeface="Calibri"/>
                <a:cs typeface="Calibri"/>
              </a:rPr>
              <a:t>bowiem, </a:t>
            </a:r>
            <a:r>
              <a:rPr sz="2000" i="1" dirty="0">
                <a:latin typeface="Calibri"/>
                <a:cs typeface="Calibri"/>
              </a:rPr>
              <a:t>a więc, </a:t>
            </a:r>
            <a:r>
              <a:rPr sz="2000" i="1" spc="-15" dirty="0">
                <a:latin typeface="Calibri"/>
                <a:cs typeface="Calibri"/>
              </a:rPr>
              <a:t>tak </a:t>
            </a:r>
            <a:r>
              <a:rPr sz="2000" i="1" dirty="0">
                <a:latin typeface="Calibri"/>
                <a:cs typeface="Calibri"/>
              </a:rPr>
              <a:t>więc, i </a:t>
            </a:r>
            <a:r>
              <a:rPr sz="2000" i="1" spc="-20" dirty="0">
                <a:latin typeface="Calibri"/>
                <a:cs typeface="Calibri"/>
              </a:rPr>
              <a:t>oto, </a:t>
            </a:r>
            <a:r>
              <a:rPr sz="2000" i="1" spc="-10" dirty="0">
                <a:latin typeface="Calibri"/>
                <a:cs typeface="Calibri"/>
              </a:rPr>
              <a:t>dlatego </a:t>
            </a:r>
            <a:r>
              <a:rPr sz="2000" i="1" spc="-5" dirty="0">
                <a:latin typeface="Calibri"/>
                <a:cs typeface="Calibri"/>
              </a:rPr>
              <a:t>właśnie</a:t>
            </a:r>
            <a:r>
              <a:rPr sz="2000" spc="-5" dirty="0">
                <a:latin typeface="Calibri"/>
                <a:cs typeface="Calibri"/>
              </a:rPr>
              <a:t>,</a:t>
            </a:r>
            <a:r>
              <a:rPr sz="2000" spc="10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itd.);</a:t>
            </a:r>
            <a:endParaRPr sz="2000">
              <a:latin typeface="Calibri"/>
              <a:cs typeface="Calibri"/>
            </a:endParaRPr>
          </a:p>
          <a:p>
            <a:pPr marL="372110" marR="5080" indent="-228600">
              <a:lnSpc>
                <a:spcPct val="100000"/>
              </a:lnSpc>
              <a:buChar char="•"/>
              <a:tabLst>
                <a:tab pos="372745" algn="l"/>
              </a:tabLst>
            </a:pPr>
            <a:r>
              <a:rPr sz="2000" spc="-10" dirty="0">
                <a:latin typeface="Calibri"/>
                <a:cs typeface="Calibri"/>
              </a:rPr>
              <a:t>użycie </a:t>
            </a:r>
            <a:r>
              <a:rPr sz="2000" spc="-20" dirty="0">
                <a:latin typeface="Calibri"/>
                <a:cs typeface="Calibri"/>
              </a:rPr>
              <a:t>środków </a:t>
            </a:r>
            <a:r>
              <a:rPr sz="2000" spc="-15" dirty="0">
                <a:latin typeface="Calibri"/>
                <a:cs typeface="Calibri"/>
              </a:rPr>
              <a:t>językowych </a:t>
            </a:r>
            <a:r>
              <a:rPr sz="2000" spc="-5" dirty="0">
                <a:latin typeface="Calibri"/>
                <a:cs typeface="Calibri"/>
              </a:rPr>
              <a:t>uwydatniających </a:t>
            </a:r>
            <a:r>
              <a:rPr sz="2000" spc="-10" dirty="0">
                <a:latin typeface="Calibri"/>
                <a:cs typeface="Calibri"/>
              </a:rPr>
              <a:t>myślowy </a:t>
            </a:r>
            <a:r>
              <a:rPr sz="2000" spc="-5" dirty="0">
                <a:latin typeface="Calibri"/>
                <a:cs typeface="Calibri"/>
              </a:rPr>
              <a:t>porządek (np. </a:t>
            </a:r>
            <a:r>
              <a:rPr sz="2000" i="1" spc="-10" dirty="0">
                <a:latin typeface="Calibri"/>
                <a:cs typeface="Calibri"/>
              </a:rPr>
              <a:t>analizowałem  dotychczas…, </a:t>
            </a:r>
            <a:r>
              <a:rPr sz="2000" i="1" spc="-5" dirty="0">
                <a:latin typeface="Calibri"/>
                <a:cs typeface="Calibri"/>
              </a:rPr>
              <a:t>teraz </a:t>
            </a:r>
            <a:r>
              <a:rPr sz="2000" i="1" spc="-10" dirty="0">
                <a:latin typeface="Calibri"/>
                <a:cs typeface="Calibri"/>
              </a:rPr>
              <a:t>przejdę </a:t>
            </a:r>
            <a:r>
              <a:rPr sz="2000" i="1" spc="-5" dirty="0">
                <a:latin typeface="Calibri"/>
                <a:cs typeface="Calibri"/>
              </a:rPr>
              <a:t>do…, </a:t>
            </a:r>
            <a:r>
              <a:rPr sz="2000" i="1" spc="-15" dirty="0">
                <a:latin typeface="Calibri"/>
                <a:cs typeface="Calibri"/>
              </a:rPr>
              <a:t>oto </a:t>
            </a:r>
            <a:r>
              <a:rPr sz="2000" i="1" spc="-5" dirty="0">
                <a:latin typeface="Calibri"/>
                <a:cs typeface="Calibri"/>
              </a:rPr>
              <a:t>przykład…, ilustracją </a:t>
            </a:r>
            <a:r>
              <a:rPr sz="2000" i="1" spc="-15" dirty="0">
                <a:latin typeface="Calibri"/>
                <a:cs typeface="Calibri"/>
              </a:rPr>
              <a:t>myśli może </a:t>
            </a:r>
            <a:r>
              <a:rPr sz="2000" i="1" spc="-10" dirty="0">
                <a:latin typeface="Calibri"/>
                <a:cs typeface="Calibri"/>
              </a:rPr>
              <a:t>być…, </a:t>
            </a:r>
            <a:r>
              <a:rPr sz="2000" i="1" spc="-5" dirty="0">
                <a:latin typeface="Calibri"/>
                <a:cs typeface="Calibri"/>
              </a:rPr>
              <a:t>chciałbym zwrócić  uwagę na…, </a:t>
            </a:r>
            <a:r>
              <a:rPr sz="2000" i="1" dirty="0">
                <a:latin typeface="Calibri"/>
                <a:cs typeface="Calibri"/>
              </a:rPr>
              <a:t>z </a:t>
            </a:r>
            <a:r>
              <a:rPr sz="2000" i="1" spc="-10" dirty="0">
                <a:latin typeface="Calibri"/>
                <a:cs typeface="Calibri"/>
              </a:rPr>
              <a:t>tego </a:t>
            </a:r>
            <a:r>
              <a:rPr sz="2000" i="1" spc="-15" dirty="0">
                <a:latin typeface="Calibri"/>
                <a:cs typeface="Calibri"/>
              </a:rPr>
              <a:t>wynika, </a:t>
            </a:r>
            <a:r>
              <a:rPr sz="2000" i="1" spc="-10" dirty="0">
                <a:latin typeface="Calibri"/>
                <a:cs typeface="Calibri"/>
              </a:rPr>
              <a:t>że; </a:t>
            </a:r>
            <a:r>
              <a:rPr sz="2000" i="1" dirty="0">
                <a:latin typeface="Calibri"/>
                <a:cs typeface="Calibri"/>
              </a:rPr>
              <a:t>z </a:t>
            </a:r>
            <a:r>
              <a:rPr sz="2000" i="1" spc="-10" dirty="0">
                <a:latin typeface="Calibri"/>
                <a:cs typeface="Calibri"/>
              </a:rPr>
              <a:t>dotychczasowych rozważań…, </a:t>
            </a:r>
            <a:r>
              <a:rPr sz="2000" i="1" spc="-5" dirty="0">
                <a:latin typeface="Calibri"/>
                <a:cs typeface="Calibri"/>
              </a:rPr>
              <a:t>nasuwa się </a:t>
            </a:r>
            <a:r>
              <a:rPr sz="2000" i="1" spc="-10" dirty="0">
                <a:latin typeface="Calibri"/>
                <a:cs typeface="Calibri"/>
              </a:rPr>
              <a:t>pytanie, </a:t>
            </a:r>
            <a:r>
              <a:rPr sz="2000" i="1" spc="-5" dirty="0">
                <a:latin typeface="Calibri"/>
                <a:cs typeface="Calibri"/>
              </a:rPr>
              <a:t>czy…;  pojawia się </a:t>
            </a:r>
            <a:r>
              <a:rPr sz="2000" i="1" dirty="0">
                <a:latin typeface="Calibri"/>
                <a:cs typeface="Calibri"/>
              </a:rPr>
              <a:t>wątpliwość…, </a:t>
            </a:r>
            <a:r>
              <a:rPr sz="2000" i="1" spc="-5" dirty="0">
                <a:latin typeface="Calibri"/>
                <a:cs typeface="Calibri"/>
              </a:rPr>
              <a:t>jak się</a:t>
            </a:r>
            <a:r>
              <a:rPr sz="2000" i="1" spc="-10" dirty="0">
                <a:latin typeface="Calibri"/>
                <a:cs typeface="Calibri"/>
              </a:rPr>
              <a:t> </a:t>
            </a:r>
            <a:r>
              <a:rPr sz="2000" i="1" spc="-15" dirty="0">
                <a:latin typeface="Calibri"/>
                <a:cs typeface="Calibri"/>
              </a:rPr>
              <a:t>okazuje…</a:t>
            </a:r>
            <a:r>
              <a:rPr sz="2000" spc="-15" dirty="0">
                <a:latin typeface="Calibri"/>
                <a:cs typeface="Calibri"/>
              </a:rPr>
              <a:t>);</a:t>
            </a:r>
            <a:endParaRPr sz="2000">
              <a:latin typeface="Calibri"/>
              <a:cs typeface="Calibri"/>
            </a:endParaRPr>
          </a:p>
          <a:p>
            <a:pPr marL="372110" marR="131445" indent="-228600">
              <a:lnSpc>
                <a:spcPct val="100000"/>
              </a:lnSpc>
              <a:buChar char="•"/>
              <a:tabLst>
                <a:tab pos="372745" algn="l"/>
              </a:tabLst>
            </a:pPr>
            <a:r>
              <a:rPr sz="2000" spc="-10" dirty="0">
                <a:latin typeface="Calibri"/>
                <a:cs typeface="Calibri"/>
              </a:rPr>
              <a:t>użycie </a:t>
            </a:r>
            <a:r>
              <a:rPr sz="2000" spc="-20" dirty="0">
                <a:latin typeface="Calibri"/>
                <a:cs typeface="Calibri"/>
              </a:rPr>
              <a:t>środków </a:t>
            </a:r>
            <a:r>
              <a:rPr sz="2000" spc="-5" dirty="0">
                <a:latin typeface="Calibri"/>
                <a:cs typeface="Calibri"/>
              </a:rPr>
              <a:t>wyliczających (np. </a:t>
            </a:r>
            <a:r>
              <a:rPr sz="2000" i="1" spc="-5" dirty="0">
                <a:latin typeface="Calibri"/>
                <a:cs typeface="Calibri"/>
              </a:rPr>
              <a:t>najpierw omówię…, </a:t>
            </a:r>
            <a:r>
              <a:rPr sz="2000" i="1" dirty="0">
                <a:latin typeface="Calibri"/>
                <a:cs typeface="Calibri"/>
              </a:rPr>
              <a:t>a </a:t>
            </a:r>
            <a:r>
              <a:rPr sz="2000" i="1" spc="-5" dirty="0">
                <a:latin typeface="Calibri"/>
                <a:cs typeface="Calibri"/>
              </a:rPr>
              <a:t>potem…, </a:t>
            </a:r>
            <a:r>
              <a:rPr sz="2000" i="1" dirty="0">
                <a:latin typeface="Calibri"/>
                <a:cs typeface="Calibri"/>
              </a:rPr>
              <a:t>tyle </a:t>
            </a:r>
            <a:r>
              <a:rPr sz="2000" i="1" spc="-5" dirty="0">
                <a:latin typeface="Calibri"/>
                <a:cs typeface="Calibri"/>
              </a:rPr>
              <a:t>o… </a:t>
            </a:r>
            <a:r>
              <a:rPr sz="2000" i="1" dirty="0">
                <a:latin typeface="Calibri"/>
                <a:cs typeface="Calibri"/>
              </a:rPr>
              <a:t>a </a:t>
            </a:r>
            <a:r>
              <a:rPr sz="2000" i="1" spc="-5" dirty="0">
                <a:latin typeface="Calibri"/>
                <a:cs typeface="Calibri"/>
              </a:rPr>
              <a:t>teraz o…; </a:t>
            </a:r>
            <a:r>
              <a:rPr sz="2000" i="1" spc="-10" dirty="0">
                <a:latin typeface="Calibri"/>
                <a:cs typeface="Calibri"/>
              </a:rPr>
              <a:t>można  </a:t>
            </a:r>
            <a:r>
              <a:rPr sz="2000" i="1" spc="-15" dirty="0">
                <a:latin typeface="Calibri"/>
                <a:cs typeface="Calibri"/>
              </a:rPr>
              <a:t>to </a:t>
            </a:r>
            <a:r>
              <a:rPr sz="2000" i="1" spc="-10" dirty="0">
                <a:latin typeface="Calibri"/>
                <a:cs typeface="Calibri"/>
              </a:rPr>
              <a:t>rozumieć </a:t>
            </a:r>
            <a:r>
              <a:rPr sz="2000" i="1" dirty="0">
                <a:latin typeface="Calibri"/>
                <a:cs typeface="Calibri"/>
              </a:rPr>
              <a:t>w </a:t>
            </a:r>
            <a:r>
              <a:rPr sz="2000" i="1" spc="-5" dirty="0">
                <a:latin typeface="Calibri"/>
                <a:cs typeface="Calibri"/>
              </a:rPr>
              <a:t>dwojaki sposób…, dotyczy </a:t>
            </a:r>
            <a:r>
              <a:rPr sz="2000" i="1" spc="-10" dirty="0">
                <a:latin typeface="Calibri"/>
                <a:cs typeface="Calibri"/>
              </a:rPr>
              <a:t>to kilku </a:t>
            </a:r>
            <a:r>
              <a:rPr sz="2000" i="1" spc="-5" dirty="0">
                <a:latin typeface="Calibri"/>
                <a:cs typeface="Calibri"/>
              </a:rPr>
              <a:t>spraw…, są dwie </a:t>
            </a:r>
            <a:r>
              <a:rPr sz="2000" i="1" spc="-10" dirty="0">
                <a:latin typeface="Calibri"/>
                <a:cs typeface="Calibri"/>
              </a:rPr>
              <a:t>możliwości…, jest </a:t>
            </a:r>
            <a:r>
              <a:rPr sz="2000" i="1" dirty="0">
                <a:latin typeface="Calibri"/>
                <a:cs typeface="Calibri"/>
              </a:rPr>
              <a:t>wiele  </a:t>
            </a:r>
            <a:r>
              <a:rPr sz="2000" i="1" spc="-5" dirty="0">
                <a:latin typeface="Calibri"/>
                <a:cs typeface="Calibri"/>
              </a:rPr>
              <a:t>przyczyn…, </a:t>
            </a:r>
            <a:r>
              <a:rPr sz="2000" i="1" spc="-10" dirty="0">
                <a:latin typeface="Calibri"/>
                <a:cs typeface="Calibri"/>
              </a:rPr>
              <a:t>przede </a:t>
            </a:r>
            <a:r>
              <a:rPr sz="2000" i="1" spc="-5" dirty="0">
                <a:latin typeface="Calibri"/>
                <a:cs typeface="Calibri"/>
              </a:rPr>
              <a:t>wszystkim…, </a:t>
            </a:r>
            <a:r>
              <a:rPr sz="2000" i="1" spc="-10" dirty="0">
                <a:latin typeface="Calibri"/>
                <a:cs typeface="Calibri"/>
              </a:rPr>
              <a:t>następnie…, </a:t>
            </a:r>
            <a:r>
              <a:rPr sz="2000" i="1" spc="-5" dirty="0">
                <a:latin typeface="Calibri"/>
                <a:cs typeface="Calibri"/>
              </a:rPr>
              <a:t>po </a:t>
            </a:r>
            <a:r>
              <a:rPr sz="2000" i="1" spc="-10" dirty="0">
                <a:latin typeface="Calibri"/>
                <a:cs typeface="Calibri"/>
              </a:rPr>
              <a:t>pierwsze…, </a:t>
            </a:r>
            <a:r>
              <a:rPr sz="2000" i="1" spc="-5" dirty="0">
                <a:latin typeface="Calibri"/>
                <a:cs typeface="Calibri"/>
              </a:rPr>
              <a:t>po drugie…, </a:t>
            </a:r>
            <a:r>
              <a:rPr sz="2000" i="1" dirty="0">
                <a:latin typeface="Calibri"/>
                <a:cs typeface="Calibri"/>
              </a:rPr>
              <a:t>z </a:t>
            </a:r>
            <a:r>
              <a:rPr sz="2000" i="1" spc="-5" dirty="0">
                <a:latin typeface="Calibri"/>
                <a:cs typeface="Calibri"/>
              </a:rPr>
              <a:t>jednej</a:t>
            </a:r>
            <a:r>
              <a:rPr sz="2000" i="1" spc="45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strony…,</a:t>
            </a:r>
            <a:endParaRPr sz="2000">
              <a:latin typeface="Calibri"/>
              <a:cs typeface="Calibri"/>
            </a:endParaRPr>
          </a:p>
          <a:p>
            <a:pPr marL="372110">
              <a:lnSpc>
                <a:spcPct val="100000"/>
              </a:lnSpc>
            </a:pPr>
            <a:r>
              <a:rPr sz="2000" i="1" dirty="0">
                <a:latin typeface="Calibri"/>
                <a:cs typeface="Calibri"/>
              </a:rPr>
              <a:t>z </a:t>
            </a:r>
            <a:r>
              <a:rPr sz="2000" i="1" spc="-5" dirty="0">
                <a:latin typeface="Calibri"/>
                <a:cs typeface="Calibri"/>
              </a:rPr>
              <a:t>drugiej </a:t>
            </a:r>
            <a:r>
              <a:rPr sz="2000" i="1" spc="-10" dirty="0">
                <a:latin typeface="Calibri"/>
                <a:cs typeface="Calibri"/>
              </a:rPr>
              <a:t>strony…, </a:t>
            </a:r>
            <a:r>
              <a:rPr sz="2000" i="1" dirty="0">
                <a:latin typeface="Calibri"/>
                <a:cs typeface="Calibri"/>
              </a:rPr>
              <a:t>z</a:t>
            </a:r>
            <a:r>
              <a:rPr sz="2000" i="1" spc="-10" dirty="0">
                <a:latin typeface="Calibri"/>
                <a:cs typeface="Calibri"/>
              </a:rPr>
              <a:t> </a:t>
            </a:r>
            <a:r>
              <a:rPr sz="2000" i="1" spc="-15" dirty="0">
                <a:latin typeface="Calibri"/>
                <a:cs typeface="Calibri"/>
              </a:rPr>
              <a:t>kolei….</a:t>
            </a:r>
            <a:r>
              <a:rPr sz="2000" spc="-15" dirty="0">
                <a:latin typeface="Calibri"/>
                <a:cs typeface="Calibri"/>
              </a:rPr>
              <a:t>);</a:t>
            </a:r>
            <a:endParaRPr sz="2000">
              <a:latin typeface="Calibri"/>
              <a:cs typeface="Calibri"/>
            </a:endParaRPr>
          </a:p>
          <a:p>
            <a:pPr marL="372110" marR="222885" indent="-228600">
              <a:lnSpc>
                <a:spcPct val="100000"/>
              </a:lnSpc>
              <a:buChar char="•"/>
              <a:tabLst>
                <a:tab pos="372745" algn="l"/>
              </a:tabLst>
            </a:pPr>
            <a:r>
              <a:rPr sz="2000" spc="-10" dirty="0">
                <a:latin typeface="Calibri"/>
                <a:cs typeface="Calibri"/>
              </a:rPr>
              <a:t>użycie </a:t>
            </a:r>
            <a:r>
              <a:rPr sz="2000" spc="-15" dirty="0">
                <a:latin typeface="Calibri"/>
                <a:cs typeface="Calibri"/>
              </a:rPr>
              <a:t>podstawowych </a:t>
            </a:r>
            <a:r>
              <a:rPr sz="2000" spc="-10" dirty="0">
                <a:latin typeface="Calibri"/>
                <a:cs typeface="Calibri"/>
              </a:rPr>
              <a:t>składniowych </a:t>
            </a:r>
            <a:r>
              <a:rPr sz="2000" spc="-5" dirty="0">
                <a:latin typeface="Calibri"/>
                <a:cs typeface="Calibri"/>
              </a:rPr>
              <a:t>mechanizmów </a:t>
            </a:r>
            <a:r>
              <a:rPr sz="2000" spc="-10" dirty="0">
                <a:latin typeface="Calibri"/>
                <a:cs typeface="Calibri"/>
              </a:rPr>
              <a:t>spajających: </a:t>
            </a:r>
            <a:r>
              <a:rPr sz="2000" spc="-15" dirty="0">
                <a:latin typeface="Calibri"/>
                <a:cs typeface="Calibri"/>
              </a:rPr>
              <a:t>szyku przestawnego, </a:t>
            </a:r>
            <a:r>
              <a:rPr sz="2000" spc="-30" dirty="0">
                <a:latin typeface="Calibri"/>
                <a:cs typeface="Calibri"/>
              </a:rPr>
              <a:t>elipsy,  </a:t>
            </a:r>
            <a:r>
              <a:rPr sz="2000" spc="-5" dirty="0">
                <a:latin typeface="Calibri"/>
                <a:cs typeface="Calibri"/>
              </a:rPr>
              <a:t>paralelizmu </a:t>
            </a:r>
            <a:r>
              <a:rPr sz="2000" spc="-10" dirty="0">
                <a:latin typeface="Calibri"/>
                <a:cs typeface="Calibri"/>
              </a:rPr>
              <a:t>składniowego, </a:t>
            </a:r>
            <a:r>
              <a:rPr sz="2000" spc="-15" dirty="0">
                <a:latin typeface="Calibri"/>
                <a:cs typeface="Calibri"/>
              </a:rPr>
              <a:t>transformacji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składniowych.</a:t>
            </a:r>
            <a:endParaRPr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796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54695" y="361562"/>
            <a:ext cx="32308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Scenariusze zajęć dla doradców metodycznych </a:t>
            </a:r>
            <a:r>
              <a:rPr sz="1100" dirty="0">
                <a:solidFill>
                  <a:srgbClr val="575756"/>
                </a:solidFill>
                <a:latin typeface="Myriad Pro Cond"/>
                <a:cs typeface="Myriad Pro Cond"/>
              </a:rPr>
              <a:t>z </a:t>
            </a: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zakresu </a:t>
            </a:r>
            <a:r>
              <a:rPr sz="1100" spc="10" dirty="0">
                <a:solidFill>
                  <a:srgbClr val="575756"/>
                </a:solidFill>
                <a:latin typeface="Myriad Pro Cond"/>
                <a:cs typeface="Myriad Pro Cond"/>
              </a:rPr>
              <a:t>języka</a:t>
            </a:r>
            <a:r>
              <a:rPr sz="1100" spc="120" dirty="0">
                <a:solidFill>
                  <a:srgbClr val="575756"/>
                </a:solidFill>
                <a:latin typeface="Myriad Pro Cond"/>
                <a:cs typeface="Myriad Pro Cond"/>
              </a:rPr>
              <a:t> </a:t>
            </a:r>
            <a:r>
              <a:rPr sz="1100" spc="5" dirty="0">
                <a:solidFill>
                  <a:srgbClr val="575756"/>
                </a:solidFill>
                <a:latin typeface="Myriad Pro Cond"/>
                <a:cs typeface="Myriad Pro Cond"/>
              </a:rPr>
              <a:t>polskiego</a:t>
            </a:r>
            <a:endParaRPr sz="1100">
              <a:latin typeface="Myriad Pro Cond"/>
              <a:cs typeface="Myriad Pro C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0000" y="464750"/>
            <a:ext cx="379730" cy="0"/>
          </a:xfrm>
          <a:custGeom>
            <a:avLst/>
            <a:gdLst/>
            <a:ahLst/>
            <a:cxnLst/>
            <a:rect l="l" t="t" r="r" b="b"/>
            <a:pathLst>
              <a:path w="379730">
                <a:moveTo>
                  <a:pt x="0" y="0"/>
                </a:moveTo>
                <a:lnTo>
                  <a:pt x="379399" y="0"/>
                </a:lnTo>
              </a:path>
            </a:pathLst>
          </a:custGeom>
          <a:ln w="6350">
            <a:solidFill>
              <a:srgbClr val="5757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9206" y="466337"/>
            <a:ext cx="5834380" cy="0"/>
          </a:xfrm>
          <a:custGeom>
            <a:avLst/>
            <a:gdLst/>
            <a:ahLst/>
            <a:cxnLst/>
            <a:rect l="l" t="t" r="r" b="b"/>
            <a:pathLst>
              <a:path w="5834380">
                <a:moveTo>
                  <a:pt x="0" y="0"/>
                </a:moveTo>
                <a:lnTo>
                  <a:pt x="5833795" y="0"/>
                </a:lnTo>
              </a:path>
            </a:pathLst>
          </a:custGeom>
          <a:ln w="6350">
            <a:solidFill>
              <a:srgbClr val="5757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7300" y="684050"/>
            <a:ext cx="35966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Szkic krytyczny </a:t>
            </a:r>
            <a:r>
              <a:rPr dirty="0"/>
              <a:t>–</a:t>
            </a:r>
            <a:r>
              <a:rPr spc="-45" dirty="0"/>
              <a:t> </a:t>
            </a:r>
            <a:r>
              <a:rPr spc="5" dirty="0"/>
              <a:t>ćwiczenia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67300" y="1393249"/>
            <a:ext cx="9998075" cy="4453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Calibri"/>
                <a:cs typeface="Calibri"/>
              </a:rPr>
              <a:t>Słownikowo-frazeologiczne:</a:t>
            </a:r>
            <a:endParaRPr sz="2400" dirty="0">
              <a:latin typeface="Calibri"/>
              <a:cs typeface="Calibri"/>
            </a:endParaRPr>
          </a:p>
          <a:p>
            <a:pPr marL="372110" marR="497840" indent="-228600">
              <a:lnSpc>
                <a:spcPct val="104200"/>
              </a:lnSpc>
              <a:buChar char="•"/>
              <a:tabLst>
                <a:tab pos="372745" algn="l"/>
              </a:tabLst>
            </a:pPr>
            <a:r>
              <a:rPr sz="2400" spc="-15" dirty="0">
                <a:latin typeface="Calibri"/>
                <a:cs typeface="Calibri"/>
              </a:rPr>
              <a:t>gromadzenia wyrazów </a:t>
            </a:r>
            <a:r>
              <a:rPr sz="2400" spc="-25" dirty="0">
                <a:latin typeface="Calibri"/>
                <a:cs typeface="Calibri"/>
              </a:rPr>
              <a:t>wokół </a:t>
            </a:r>
            <a:r>
              <a:rPr sz="2400" spc="-10" dirty="0">
                <a:latin typeface="Calibri"/>
                <a:cs typeface="Calibri"/>
              </a:rPr>
              <a:t>danego tematu (nazw </a:t>
            </a:r>
            <a:r>
              <a:rPr sz="2400" spc="-30" dirty="0">
                <a:latin typeface="Calibri"/>
                <a:cs typeface="Calibri"/>
              </a:rPr>
              <a:t>przedmiotów, </a:t>
            </a:r>
            <a:r>
              <a:rPr sz="2400" spc="-5" dirty="0">
                <a:latin typeface="Calibri"/>
                <a:cs typeface="Calibri"/>
              </a:rPr>
              <a:t>zjawisk,  </a:t>
            </a:r>
            <a:r>
              <a:rPr sz="2400" dirty="0">
                <a:latin typeface="Calibri"/>
                <a:cs typeface="Calibri"/>
              </a:rPr>
              <a:t>cech,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czynności</a:t>
            </a:r>
            <a:r>
              <a:rPr sz="2400" spc="-5" dirty="0" smtClean="0">
                <a:latin typeface="Calibri"/>
                <a:cs typeface="Calibri"/>
              </a:rPr>
              <a:t>)</a:t>
            </a:r>
            <a:r>
              <a:rPr lang="pl-PL" sz="2400" spc="-5" dirty="0" smtClean="0">
                <a:latin typeface="Calibri"/>
                <a:cs typeface="Calibri"/>
              </a:rPr>
              <a:t>;</a:t>
            </a:r>
            <a:endParaRPr sz="2400" dirty="0">
              <a:latin typeface="Calibri"/>
              <a:cs typeface="Calibri"/>
            </a:endParaRPr>
          </a:p>
          <a:p>
            <a:pPr marL="372110" marR="521970" indent="-228600">
              <a:lnSpc>
                <a:spcPct val="104200"/>
              </a:lnSpc>
              <a:buChar char="•"/>
              <a:tabLst>
                <a:tab pos="372745" algn="l"/>
              </a:tabLst>
            </a:pPr>
            <a:r>
              <a:rPr sz="2400" spc="-10" dirty="0">
                <a:latin typeface="Calibri"/>
                <a:cs typeface="Calibri"/>
              </a:rPr>
              <a:t>używanie </a:t>
            </a:r>
            <a:r>
              <a:rPr sz="2400" spc="-20" dirty="0">
                <a:latin typeface="Calibri"/>
                <a:cs typeface="Calibri"/>
              </a:rPr>
              <a:t>trafnych </a:t>
            </a:r>
            <a:r>
              <a:rPr sz="2400" spc="-10" dirty="0">
                <a:latin typeface="Calibri"/>
                <a:cs typeface="Calibri"/>
              </a:rPr>
              <a:t>określeń spośród </a:t>
            </a:r>
            <a:r>
              <a:rPr sz="2400" spc="-15" dirty="0">
                <a:latin typeface="Calibri"/>
                <a:cs typeface="Calibri"/>
              </a:rPr>
              <a:t>wyrazów bliskoznacznych, praktyczne  wykorzystywanie </a:t>
            </a:r>
            <a:r>
              <a:rPr sz="2400" spc="-10" dirty="0">
                <a:latin typeface="Calibri"/>
                <a:cs typeface="Calibri"/>
              </a:rPr>
              <a:t>przenośni, porównań,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10" dirty="0" err="1" smtClean="0">
                <a:latin typeface="Calibri"/>
                <a:cs typeface="Calibri"/>
              </a:rPr>
              <a:t>epitetów</a:t>
            </a:r>
            <a:r>
              <a:rPr lang="pl-PL" sz="2400" spc="-10" dirty="0" smtClean="0">
                <a:latin typeface="Calibri"/>
                <a:cs typeface="Calibri"/>
              </a:rPr>
              <a:t>;</a:t>
            </a:r>
            <a:endParaRPr sz="2400" dirty="0">
              <a:latin typeface="Calibri"/>
              <a:cs typeface="Calibri"/>
            </a:endParaRPr>
          </a:p>
          <a:p>
            <a:pPr marL="372110" marR="948690" indent="-228600">
              <a:lnSpc>
                <a:spcPct val="104200"/>
              </a:lnSpc>
              <a:buChar char="•"/>
              <a:tabLst>
                <a:tab pos="372745" algn="l"/>
              </a:tabLst>
            </a:pPr>
            <a:r>
              <a:rPr sz="2400" spc="-15" dirty="0">
                <a:latin typeface="Calibri"/>
                <a:cs typeface="Calibri"/>
              </a:rPr>
              <a:t>zastępowanie </a:t>
            </a:r>
            <a:r>
              <a:rPr sz="2400" spc="-10" dirty="0">
                <a:latin typeface="Calibri"/>
                <a:cs typeface="Calibri"/>
              </a:rPr>
              <a:t>powtarzających </a:t>
            </a:r>
            <a:r>
              <a:rPr sz="2400" spc="-5" dirty="0">
                <a:latin typeface="Calibri"/>
                <a:cs typeface="Calibri"/>
              </a:rPr>
              <a:t>się </a:t>
            </a:r>
            <a:r>
              <a:rPr sz="2400" spc="-15" dirty="0">
                <a:latin typeface="Calibri"/>
                <a:cs typeface="Calibri"/>
              </a:rPr>
              <a:t>wyrazów </a:t>
            </a:r>
            <a:r>
              <a:rPr sz="2400" spc="-5" dirty="0">
                <a:latin typeface="Calibri"/>
                <a:cs typeface="Calibri"/>
              </a:rPr>
              <a:t>synonimami, omówieniami  </a:t>
            </a:r>
            <a:r>
              <a:rPr sz="2400" spc="-10" dirty="0">
                <a:latin typeface="Calibri"/>
                <a:cs typeface="Calibri"/>
              </a:rPr>
              <a:t>(peryfraza, </a:t>
            </a:r>
            <a:r>
              <a:rPr sz="2400" spc="-15" dirty="0" err="1">
                <a:latin typeface="Calibri"/>
                <a:cs typeface="Calibri"/>
              </a:rPr>
              <a:t>synekdocha</a:t>
            </a:r>
            <a:r>
              <a:rPr sz="2400" spc="-15" dirty="0" smtClean="0">
                <a:latin typeface="Calibri"/>
                <a:cs typeface="Calibri"/>
              </a:rPr>
              <a:t>)</a:t>
            </a:r>
            <a:r>
              <a:rPr lang="pl-PL" sz="2400" spc="-15" dirty="0" smtClean="0">
                <a:latin typeface="Calibri"/>
                <a:cs typeface="Calibri"/>
              </a:rPr>
              <a:t>;</a:t>
            </a:r>
            <a:endParaRPr sz="2400" dirty="0">
              <a:latin typeface="Calibri"/>
              <a:cs typeface="Calibri"/>
            </a:endParaRPr>
          </a:p>
          <a:p>
            <a:pPr marL="372110" indent="-229235">
              <a:lnSpc>
                <a:spcPct val="100000"/>
              </a:lnSpc>
              <a:spcBef>
                <a:spcPts val="114"/>
              </a:spcBef>
              <a:buChar char="•"/>
              <a:tabLst>
                <a:tab pos="372745" algn="l"/>
              </a:tabLst>
            </a:pPr>
            <a:r>
              <a:rPr sz="2400" spc="-10" dirty="0">
                <a:latin typeface="Calibri"/>
                <a:cs typeface="Calibri"/>
              </a:rPr>
              <a:t>dobieranie </a:t>
            </a:r>
            <a:r>
              <a:rPr sz="2400" spc="-15" dirty="0">
                <a:latin typeface="Calibri"/>
                <a:cs typeface="Calibri"/>
              </a:rPr>
              <a:t>wyrazów </a:t>
            </a:r>
            <a:r>
              <a:rPr sz="2400" dirty="0">
                <a:latin typeface="Calibri"/>
                <a:cs typeface="Calibri"/>
              </a:rPr>
              <a:t>o </a:t>
            </a:r>
            <a:r>
              <a:rPr sz="2400" spc="-10" dirty="0" err="1">
                <a:latin typeface="Calibri"/>
                <a:cs typeface="Calibri"/>
              </a:rPr>
              <a:t>znaczeniu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5" dirty="0" err="1" smtClean="0">
                <a:latin typeface="Calibri"/>
                <a:cs typeface="Calibri"/>
              </a:rPr>
              <a:t>przeciwnym</a:t>
            </a:r>
            <a:r>
              <a:rPr lang="pl-PL" sz="2400" spc="-15" dirty="0" smtClean="0">
                <a:latin typeface="Calibri"/>
                <a:cs typeface="Calibri"/>
              </a:rPr>
              <a:t>;</a:t>
            </a:r>
            <a:endParaRPr sz="2400" dirty="0">
              <a:latin typeface="Calibri"/>
              <a:cs typeface="Calibri"/>
            </a:endParaRPr>
          </a:p>
          <a:p>
            <a:pPr marL="372110" indent="-229235">
              <a:lnSpc>
                <a:spcPct val="100000"/>
              </a:lnSpc>
              <a:spcBef>
                <a:spcPts val="120"/>
              </a:spcBef>
              <a:buChar char="•"/>
              <a:tabLst>
                <a:tab pos="372745" algn="l"/>
              </a:tabLst>
            </a:pPr>
            <a:r>
              <a:rPr sz="2400" spc="-15" dirty="0">
                <a:latin typeface="Calibri"/>
                <a:cs typeface="Calibri"/>
              </a:rPr>
              <a:t>gromadzenie wyrazów </a:t>
            </a:r>
            <a:r>
              <a:rPr sz="2400" dirty="0">
                <a:latin typeface="Calibri"/>
                <a:cs typeface="Calibri"/>
              </a:rPr>
              <a:t>i </a:t>
            </a:r>
            <a:r>
              <a:rPr sz="2400" spc="-15" dirty="0" err="1">
                <a:latin typeface="Calibri"/>
                <a:cs typeface="Calibri"/>
              </a:rPr>
              <a:t>wyrażeń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10" dirty="0" err="1" smtClean="0">
                <a:latin typeface="Calibri"/>
                <a:cs typeface="Calibri"/>
              </a:rPr>
              <a:t>modalnych</a:t>
            </a:r>
            <a:r>
              <a:rPr lang="pl-PL" sz="2400" spc="-10" dirty="0" smtClean="0">
                <a:latin typeface="Calibri"/>
                <a:cs typeface="Calibri"/>
              </a:rPr>
              <a:t>;</a:t>
            </a:r>
            <a:endParaRPr sz="2400" dirty="0">
              <a:latin typeface="Calibri"/>
              <a:cs typeface="Calibri"/>
            </a:endParaRPr>
          </a:p>
          <a:p>
            <a:pPr marL="372110" indent="-229235">
              <a:lnSpc>
                <a:spcPct val="100000"/>
              </a:lnSpc>
              <a:spcBef>
                <a:spcPts val="120"/>
              </a:spcBef>
              <a:buChar char="•"/>
              <a:tabLst>
                <a:tab pos="372745" algn="l"/>
              </a:tabLst>
            </a:pPr>
            <a:r>
              <a:rPr sz="2400" spc="-15" dirty="0">
                <a:latin typeface="Calibri"/>
                <a:cs typeface="Calibri"/>
              </a:rPr>
              <a:t>gromadzenie </a:t>
            </a:r>
            <a:r>
              <a:rPr sz="2400" spc="-5" dirty="0" err="1">
                <a:latin typeface="Calibri"/>
                <a:cs typeface="Calibri"/>
              </a:rPr>
              <a:t>słownictwa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0" dirty="0" err="1" smtClean="0">
                <a:latin typeface="Calibri"/>
                <a:cs typeface="Calibri"/>
              </a:rPr>
              <a:t>oceniającego</a:t>
            </a:r>
            <a:r>
              <a:rPr lang="pl-PL" sz="2400" spc="-10" dirty="0" smtClean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3540125">
              <a:lnSpc>
                <a:spcPct val="100000"/>
              </a:lnSpc>
              <a:spcBef>
                <a:spcPts val="2105"/>
              </a:spcBef>
            </a:pPr>
            <a:r>
              <a:rPr sz="2400" spc="5" dirty="0">
                <a:latin typeface="Calibri"/>
                <a:cs typeface="Calibri"/>
              </a:rPr>
              <a:t>R. </a:t>
            </a:r>
            <a:r>
              <a:rPr sz="2400" dirty="0">
                <a:latin typeface="Calibri"/>
                <a:cs typeface="Calibri"/>
              </a:rPr>
              <a:t>Jedliński, </a:t>
            </a:r>
            <a:r>
              <a:rPr sz="2400" i="1" dirty="0">
                <a:latin typeface="Calibri"/>
                <a:cs typeface="Calibri"/>
              </a:rPr>
              <a:t>Gatunki </a:t>
            </a:r>
            <a:r>
              <a:rPr sz="2400" i="1" spc="-5" dirty="0">
                <a:latin typeface="Calibri"/>
                <a:cs typeface="Calibri"/>
              </a:rPr>
              <a:t>publicystyczne </a:t>
            </a:r>
            <a:r>
              <a:rPr sz="2400" i="1" dirty="0">
                <a:latin typeface="Calibri"/>
                <a:cs typeface="Calibri"/>
              </a:rPr>
              <a:t>w </a:t>
            </a:r>
            <a:r>
              <a:rPr sz="2400" i="1" spc="-20" dirty="0">
                <a:latin typeface="Calibri"/>
                <a:cs typeface="Calibri"/>
              </a:rPr>
              <a:t>szkole</a:t>
            </a:r>
            <a:r>
              <a:rPr sz="2400" i="1" spc="-100" dirty="0">
                <a:latin typeface="Calibri"/>
                <a:cs typeface="Calibri"/>
              </a:rPr>
              <a:t> </a:t>
            </a:r>
            <a:r>
              <a:rPr sz="2400" i="1" spc="-5" dirty="0">
                <a:latin typeface="Calibri"/>
                <a:cs typeface="Calibri"/>
              </a:rPr>
              <a:t>średniej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765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 smtClean="0"/>
              <a:t>Wróćmy do zasobów </a:t>
            </a:r>
            <a:r>
              <a:rPr lang="pl-PL" dirty="0" err="1" smtClean="0"/>
              <a:t>padletu</a:t>
            </a:r>
            <a:r>
              <a:rPr lang="pl-PL" dirty="0" smtClean="0"/>
              <a:t> </a:t>
            </a:r>
          </a:p>
          <a:p>
            <a:pPr marL="0" indent="0">
              <a:buNone/>
            </a:pPr>
            <a:r>
              <a:rPr lang="pl-PL" dirty="0">
                <a:hlinkClick r:id="rId2"/>
              </a:rPr>
              <a:t>https://padlet.com/edytazarembskamarciniak/lg5ioabb1awcu6pw</a:t>
            </a: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Zamieszanie wokół cech gatunkowych tekstów tworzonych przez ucznia: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wypowiedź argumentacyjna;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rozprawka;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szkic krytyczny;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e</a:t>
            </a:r>
            <a:r>
              <a:rPr lang="pl-PL" dirty="0" smtClean="0"/>
              <a:t>sej</a:t>
            </a:r>
          </a:p>
          <a:p>
            <a:pPr marL="0" indent="0">
              <a:buNone/>
            </a:pPr>
            <a:r>
              <a:rPr lang="pl-PL" dirty="0" smtClean="0"/>
              <a:t>Według prezentacji dla doradców metodycznych P. dr W. Kozak.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463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 rotWithShape="1">
          <a:blip r:embed="rId2"/>
          <a:srcRect l="33289" t="20380" r="8510" b="21615"/>
          <a:stretch/>
        </p:blipFill>
        <p:spPr bwMode="auto">
          <a:xfrm>
            <a:off x="270344" y="1574358"/>
            <a:ext cx="6535973" cy="41187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283" y="1176140"/>
            <a:ext cx="5947980" cy="228665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381124" y="3148128"/>
            <a:ext cx="517629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JUŻ JEST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KONTEKSTOWE CZYTANIE UTWORU LITERACKIEGO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856" y="4501262"/>
            <a:ext cx="3401863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5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BD0A03-0BFD-4A77-A4A0-986F4907E7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9660" y="898525"/>
            <a:ext cx="9113838" cy="1325563"/>
          </a:xfrm>
        </p:spPr>
        <p:txBody>
          <a:bodyPr/>
          <a:lstStyle/>
          <a:p>
            <a:r>
              <a:rPr lang="pl-PL" b="1" dirty="0">
                <a:latin typeface="Myriad Pro Cond" panose="020B0506030403020204" pitchFamily="34" charset="0"/>
              </a:rPr>
              <a:t>Wypowiedź argumentacyjna na lekcjach języka polskiego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2038C88-0240-45E8-8E19-6F03DFEA9B6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41568" y="2373761"/>
            <a:ext cx="5157788" cy="823912"/>
          </a:xfrm>
        </p:spPr>
        <p:txBody>
          <a:bodyPr/>
          <a:lstStyle/>
          <a:p>
            <a:r>
              <a:rPr lang="pl-PL" dirty="0"/>
              <a:t>Szkoła podstawowa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9A8A38-8C96-4EED-ADBD-2E9CBC316CB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41568" y="2841625"/>
            <a:ext cx="5157788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92D050"/>
                </a:solidFill>
              </a:rPr>
              <a:t>Klasy IV-VI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tekst o charakterze argumentacyjnym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>
                <a:solidFill>
                  <a:srgbClr val="00B050"/>
                </a:solidFill>
              </a:rPr>
              <a:t>Klasy VII-VIII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przemówienie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rozprawka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5EEC240-26F0-43FC-ACCD-AA7DC24BAB5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21505" y="2373761"/>
            <a:ext cx="5183187" cy="823912"/>
          </a:xfrm>
        </p:spPr>
        <p:txBody>
          <a:bodyPr/>
          <a:lstStyle/>
          <a:p>
            <a:r>
              <a:rPr lang="pl-PL" dirty="0"/>
              <a:t>Szkoła ponadpodstawowa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496E55A-D7EE-47E9-A350-7C338DEB864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437689" y="2841625"/>
            <a:ext cx="5183187" cy="36845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00B0F0"/>
                </a:solidFill>
              </a:rPr>
              <a:t>Zakres podstawowy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wypowiedź o charakterze argumentacyjnym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szkic interpretacyjny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szkic krytyczny</a:t>
            </a:r>
          </a:p>
          <a:p>
            <a:pPr marL="0" indent="0">
              <a:buNone/>
            </a:pPr>
            <a:r>
              <a:rPr lang="pl-PL" b="1" dirty="0">
                <a:solidFill>
                  <a:srgbClr val="C00000"/>
                </a:solidFill>
              </a:rPr>
              <a:t>Zakres rozszerzony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interpretacja porównawcza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esej</a:t>
            </a:r>
          </a:p>
        </p:txBody>
      </p:sp>
    </p:spTree>
    <p:extLst>
      <p:ext uri="{BB962C8B-B14F-4D97-AF65-F5344CB8AC3E}">
        <p14:creationId xmlns:p14="http://schemas.microsoft.com/office/powerpoint/2010/main" val="202854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BD0A03-0BFD-4A77-A4A0-986F4907E7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587375"/>
            <a:ext cx="10515600" cy="1325563"/>
          </a:xfrm>
        </p:spPr>
        <p:txBody>
          <a:bodyPr/>
          <a:lstStyle/>
          <a:p>
            <a:r>
              <a:rPr lang="pl-PL" b="1" dirty="0">
                <a:latin typeface="Myriad Pro Cond" panose="020B0506030403020204" pitchFamily="34" charset="0"/>
              </a:rPr>
              <a:t>Cechy wypowiedzi argumentacyjnej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9A8A38-8C96-4EED-ADBD-2E9CBC316C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927224"/>
            <a:ext cx="10515600" cy="460057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l-PL" dirty="0"/>
              <a:t>zawiera stanowisko autora pracy wobec problemu określonego w temacie wypowiedzi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l-PL" dirty="0"/>
              <a:t>stanowisko jest poparte logicznymi, merytorycznymi argumentami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l-PL" dirty="0"/>
              <a:t>argumenty są poparte właściwymi przykładami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l-PL" dirty="0"/>
              <a:t>wywód argumentacyjny jest uporządkowany według przyjętego przez autora pracy kryterium (np. argumenty są przedstawione od najbardziej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do </a:t>
            </a:r>
            <a:r>
              <a:rPr lang="pl-PL" dirty="0"/>
              <a:t>najmniej ważnego albo są zapisane w porządku argument – kontrargument)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l-PL" dirty="0"/>
              <a:t>wypowiedź jest spójna i logicznie uporządkowana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l-PL" dirty="0"/>
              <a:t>styl wypowiedzi jest jednolity, słownictwo stosowne wobec tematu, zróżnicowana składnia (brak słownictwa potocznego, zdania złożone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wielokrotnie złożone)</a:t>
            </a:r>
          </a:p>
        </p:txBody>
      </p:sp>
    </p:spTree>
    <p:extLst>
      <p:ext uri="{BB962C8B-B14F-4D97-AF65-F5344CB8AC3E}">
        <p14:creationId xmlns:p14="http://schemas.microsoft.com/office/powerpoint/2010/main" val="117602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55778" y="908720"/>
            <a:ext cx="9074630" cy="1143000"/>
          </a:xfrm>
        </p:spPr>
        <p:txBody>
          <a:bodyPr>
            <a:normAutofit/>
          </a:bodyPr>
          <a:lstStyle/>
          <a:p>
            <a:r>
              <a:rPr lang="pl-PL" b="1" dirty="0">
                <a:latin typeface="Myriad Pro Cond" panose="020B0506030403020204" pitchFamily="34" charset="0"/>
              </a:rPr>
              <a:t>Teza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811763" y="2132856"/>
            <a:ext cx="9337373" cy="4053340"/>
          </a:xfrm>
        </p:spPr>
        <p:txBody>
          <a:bodyPr>
            <a:normAutofit/>
          </a:bodyPr>
          <a:lstStyle/>
          <a:p>
            <a:pPr marL="2774950" indent="-2774950">
              <a:buNone/>
            </a:pPr>
            <a:endParaRPr lang="pl-PL" sz="1400" dirty="0">
              <a:solidFill>
                <a:srgbClr val="FF0000"/>
              </a:solidFill>
            </a:endParaRPr>
          </a:p>
          <a:p>
            <a:pPr marL="2774950" indent="-2774950">
              <a:buNone/>
            </a:pPr>
            <a:endParaRPr lang="pl-PL" sz="1400" dirty="0">
              <a:solidFill>
                <a:srgbClr val="FF0000"/>
              </a:solidFill>
            </a:endParaRPr>
          </a:p>
          <a:p>
            <a:pPr marL="2774950" indent="-2774950" algn="r">
              <a:buNone/>
            </a:pPr>
            <a:endParaRPr lang="pl-PL" sz="1400" dirty="0"/>
          </a:p>
          <a:p>
            <a:pPr marL="2774950" indent="-2774950">
              <a:buNone/>
            </a:pPr>
            <a:endParaRPr lang="pl-PL" sz="3200" dirty="0">
              <a:solidFill>
                <a:srgbClr val="FF0000"/>
              </a:solidFill>
            </a:endParaRPr>
          </a:p>
          <a:p>
            <a:pPr marL="2774950" indent="-2774950">
              <a:buNone/>
            </a:pPr>
            <a:endParaRPr lang="pl-PL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</p:txBody>
      </p:sp>
      <p:sp>
        <p:nvSpPr>
          <p:cNvPr id="7" name="Prostokąt zaokrąglony 13"/>
          <p:cNvSpPr/>
          <p:nvPr/>
        </p:nvSpPr>
        <p:spPr>
          <a:xfrm>
            <a:off x="1041005" y="2140848"/>
            <a:ext cx="8756138" cy="34911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74950" marR="0" lvl="0" indent="-2774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TEZA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TEMAT + STANOWISKO AUTORA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</a:p>
        </p:txBody>
      </p:sp>
      <p:sp>
        <p:nvSpPr>
          <p:cNvPr id="8" name="Nawias klamrowy otwierający 7"/>
          <p:cNvSpPr/>
          <p:nvPr/>
        </p:nvSpPr>
        <p:spPr>
          <a:xfrm rot="19956256">
            <a:off x="4007768" y="4509120"/>
            <a:ext cx="155448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49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39823" y="511321"/>
            <a:ext cx="8832033" cy="1143000"/>
          </a:xfrm>
        </p:spPr>
        <p:txBody>
          <a:bodyPr>
            <a:normAutofit/>
          </a:bodyPr>
          <a:lstStyle/>
          <a:p>
            <a:r>
              <a:rPr lang="pl-PL" b="1" dirty="0">
                <a:latin typeface="Myriad Pro Cond" panose="020B0506030403020204" pitchFamily="34" charset="0"/>
              </a:rPr>
              <a:t>Struktura argumentacji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745720" y="2140848"/>
            <a:ext cx="9337373" cy="4053340"/>
          </a:xfrm>
        </p:spPr>
        <p:txBody>
          <a:bodyPr>
            <a:normAutofit/>
          </a:bodyPr>
          <a:lstStyle/>
          <a:p>
            <a:pPr marL="2774950" indent="-2774950">
              <a:buNone/>
            </a:pPr>
            <a:endParaRPr lang="pl-PL" sz="1400" dirty="0">
              <a:solidFill>
                <a:srgbClr val="FF0000"/>
              </a:solidFill>
            </a:endParaRPr>
          </a:p>
          <a:p>
            <a:pPr marL="2774950" indent="-2774950">
              <a:buNone/>
            </a:pPr>
            <a:endParaRPr lang="pl-PL" sz="1400" dirty="0">
              <a:solidFill>
                <a:srgbClr val="FF0000"/>
              </a:solidFill>
            </a:endParaRPr>
          </a:p>
          <a:p>
            <a:pPr marL="2774950" indent="-2774950" algn="r">
              <a:buNone/>
            </a:pPr>
            <a:endParaRPr lang="pl-PL" sz="1400" dirty="0"/>
          </a:p>
          <a:p>
            <a:pPr marL="2774950" indent="-2774950">
              <a:buNone/>
            </a:pPr>
            <a:endParaRPr lang="pl-PL" sz="3200" dirty="0">
              <a:solidFill>
                <a:srgbClr val="FF0000"/>
              </a:solidFill>
            </a:endParaRPr>
          </a:p>
          <a:p>
            <a:pPr marL="2774950" indent="-2774950">
              <a:buNone/>
            </a:pPr>
            <a:endParaRPr lang="pl-PL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</p:txBody>
      </p:sp>
      <p:sp>
        <p:nvSpPr>
          <p:cNvPr id="7" name="Prostokąt zaokrąglony 13"/>
          <p:cNvSpPr/>
          <p:nvPr/>
        </p:nvSpPr>
        <p:spPr>
          <a:xfrm>
            <a:off x="1041004" y="2140848"/>
            <a:ext cx="8746807" cy="34911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74950" marR="0" lvl="0" indent="-277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 swojej wypowiedzi chcę potwierdzić, że  to jest słuszne, 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ponieważ   </a:t>
            </a:r>
          </a:p>
        </p:txBody>
      </p:sp>
      <p:sp>
        <p:nvSpPr>
          <p:cNvPr id="8" name="Nawias klamrowy otwierający 7"/>
          <p:cNvSpPr/>
          <p:nvPr/>
        </p:nvSpPr>
        <p:spPr>
          <a:xfrm rot="19956256">
            <a:off x="4007768" y="4509120"/>
            <a:ext cx="155448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Nawias klamrowy otwierający 8"/>
          <p:cNvSpPr/>
          <p:nvPr/>
        </p:nvSpPr>
        <p:spPr>
          <a:xfrm rot="5400000">
            <a:off x="6362478" y="2653011"/>
            <a:ext cx="648072" cy="1476164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Nawias klamrowy otwierający 10"/>
          <p:cNvSpPr/>
          <p:nvPr/>
        </p:nvSpPr>
        <p:spPr>
          <a:xfrm rot="16200000">
            <a:off x="7778767" y="3924138"/>
            <a:ext cx="648072" cy="1133289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Nawias klamrowy otwierający 11"/>
          <p:cNvSpPr/>
          <p:nvPr/>
        </p:nvSpPr>
        <p:spPr>
          <a:xfrm rot="16200000">
            <a:off x="3251684" y="2242394"/>
            <a:ext cx="648072" cy="446449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096000" y="244013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TEZA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279576" y="4978085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ŻĄDANIE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251448" y="4966320"/>
            <a:ext cx="260789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ARGUMENTY: 1, 2,3…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4655840" y="5713161"/>
            <a:ext cx="5297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74950" marR="0" lvl="0" indent="-27749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Pszczołowski, </a:t>
            </a:r>
            <a:r>
              <a:rPr kumimoji="0" lang="pl-PL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Umiejętność przekonywania i dyskusji.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280160" y="6367669"/>
            <a:ext cx="2862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Więcej na ten temat - </a:t>
            </a:r>
            <a:r>
              <a:rPr lang="pl-PL" dirty="0" err="1" smtClean="0"/>
              <a:t>padlet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4006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04166" y="1427571"/>
            <a:ext cx="2758440" cy="110662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Konteksty…   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03566" y="1776549"/>
            <a:ext cx="8950234" cy="440041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/>
              <a:t>Literacki</a:t>
            </a:r>
          </a:p>
          <a:p>
            <a:pPr>
              <a:buNone/>
            </a:pPr>
            <a:r>
              <a:rPr lang="pl-PL" dirty="0" smtClean="0"/>
              <a:t>Historyczny</a:t>
            </a:r>
          </a:p>
          <a:p>
            <a:pPr>
              <a:buNone/>
            </a:pPr>
            <a:r>
              <a:rPr lang="pl-PL" dirty="0" smtClean="0"/>
              <a:t>Biograficzny</a:t>
            </a:r>
          </a:p>
          <a:p>
            <a:pPr>
              <a:buNone/>
            </a:pPr>
            <a:r>
              <a:rPr lang="pl-PL" dirty="0" smtClean="0"/>
              <a:t>Historycznoliteracki</a:t>
            </a:r>
          </a:p>
          <a:p>
            <a:pPr>
              <a:buNone/>
            </a:pPr>
            <a:r>
              <a:rPr lang="pl-PL" dirty="0" smtClean="0"/>
              <a:t>Kulturowy</a:t>
            </a:r>
          </a:p>
          <a:p>
            <a:pPr>
              <a:buNone/>
            </a:pPr>
            <a:r>
              <a:rPr lang="pl-PL" dirty="0" smtClean="0"/>
              <a:t>Religijny</a:t>
            </a:r>
          </a:p>
          <a:p>
            <a:pPr>
              <a:buNone/>
            </a:pPr>
            <a:r>
              <a:rPr lang="pl-PL" dirty="0" smtClean="0"/>
              <a:t>Filozoficzny</a:t>
            </a:r>
          </a:p>
          <a:p>
            <a:pPr>
              <a:buNone/>
            </a:pPr>
            <a:r>
              <a:rPr lang="pl-PL" dirty="0" smtClean="0"/>
              <a:t>Egzystencjalny</a:t>
            </a:r>
          </a:p>
          <a:p>
            <a:pPr>
              <a:buNone/>
            </a:pPr>
            <a:r>
              <a:rPr lang="pl-PL" b="1" dirty="0" smtClean="0">
                <a:solidFill>
                  <a:schemeClr val="accent5">
                    <a:lumMod val="50000"/>
                  </a:schemeClr>
                </a:solidFill>
              </a:rPr>
              <a:t>Ale to już temat na kolejne spotkanie ;)</a:t>
            </a:r>
            <a:endParaRPr lang="pl-PL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17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Refleksje z dzisiejszego spotkania:</a:t>
            </a:r>
          </a:p>
          <a:p>
            <a:pPr marL="0" indent="0">
              <a:buNone/>
            </a:pPr>
            <a:r>
              <a:rPr lang="pl-PL" dirty="0" smtClean="0"/>
              <a:t>???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542" y="2390939"/>
            <a:ext cx="6733639" cy="33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0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239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84909" y="1704109"/>
            <a:ext cx="8385928" cy="41242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Zapraszamy do kontaktu: </a:t>
            </a:r>
            <a:r>
              <a:rPr kumimoji="0" lang="pl-P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www.cdn.leszno.pl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Polecane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www.cdn.leszno.pl</a:t>
            </a:r>
            <a:r>
              <a:rPr kumimoji="0" lang="pl-PL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Najbliższe szkolenia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www.cdn.leszno.pl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Materiały do pobrania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 www.cdn.leszno.pl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pl-PL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Studia Podyplomowe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www.cdn.leszno.pl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pl-PL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Kursy </a:t>
            </a:r>
            <a:r>
              <a:rPr kumimoji="0" lang="pl-PL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online</a:t>
            </a:r>
            <a:r>
              <a:rPr kumimoji="0" lang="pl-PL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Facebook </a:t>
            </a:r>
            <a:r>
              <a:rPr kumimoji="0" lang="pl-P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fanpage</a:t>
            </a: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pl-PL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Centrum Doskonalenia Nauczycieli w </a:t>
            </a:r>
            <a:r>
              <a:rPr kumimoji="0" lang="pl-PL" sz="2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Lesznie</a:t>
            </a:r>
            <a:endParaRPr kumimoji="0" lang="pl-PL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Facebook/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fanpage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/Grupa: </a:t>
            </a:r>
            <a:r>
              <a:rPr kumimoji="0" lang="pl-PL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Przyjaciele Centrum Doskonalenia Nauczycieli w Lesznie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Facebook/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fanpage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/Grupa</a:t>
            </a:r>
            <a:r>
              <a:rPr kumimoji="0" lang="pl-PL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Doradcy Metodyczni CDN Leszno polecają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Facebook/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fanpage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/Grupa</a:t>
            </a: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pl-PL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Studia Podyplomowe CDN Leszno </a:t>
            </a:r>
            <a:endParaRPr kumimoji="0" lang="pl-PL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Facebook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fanpage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/Grupa: 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tooltip="Matura 20203 - język polski"/>
              </a:rPr>
              <a:t>mailto:https://www.facebook.com/groups/3475040692558844</a:t>
            </a:r>
            <a:endParaRPr kumimoji="0" lang="pl-PL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Kanał YouTube: CDN Leszno </a:t>
            </a:r>
          </a:p>
        </p:txBody>
      </p:sp>
    </p:spTree>
    <p:extLst>
      <p:ext uri="{BB962C8B-B14F-4D97-AF65-F5344CB8AC3E}">
        <p14:creationId xmlns:p14="http://schemas.microsoft.com/office/powerpoint/2010/main" val="24805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 rotWithShape="1">
          <a:blip r:embed="rId2"/>
          <a:srcRect l="23370" t="16069" r="21405" b="55908"/>
          <a:stretch/>
        </p:blipFill>
        <p:spPr bwMode="auto">
          <a:xfrm>
            <a:off x="1155368" y="946205"/>
            <a:ext cx="8974592" cy="2893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0190"/>
            <a:ext cx="8271320" cy="256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3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785" y="873322"/>
            <a:ext cx="8420430" cy="557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1452</TotalTime>
  <Words>3522</Words>
  <Application>Microsoft Office PowerPoint</Application>
  <PresentationFormat>Panoramiczny</PresentationFormat>
  <Paragraphs>481</Paragraphs>
  <Slides>78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78</vt:i4>
      </vt:variant>
    </vt:vector>
  </HeadingPairs>
  <TitlesOfParts>
    <vt:vector size="92" baseType="lpstr">
      <vt:lpstr>Arial</vt:lpstr>
      <vt:lpstr>Calibri</vt:lpstr>
      <vt:lpstr>Calibri Light</vt:lpstr>
      <vt:lpstr>Californian FB</vt:lpstr>
      <vt:lpstr>Myriad Pro</vt:lpstr>
      <vt:lpstr>Myriad Pro Cond</vt:lpstr>
      <vt:lpstr>Times New Roman</vt:lpstr>
      <vt:lpstr>Ubuntu</vt:lpstr>
      <vt:lpstr>Ubuntu Medium</vt:lpstr>
      <vt:lpstr>Wingdings</vt:lpstr>
      <vt:lpstr>2_Motyw pakietu Office</vt:lpstr>
      <vt:lpstr>Motyw pakietu Office</vt:lpstr>
      <vt:lpstr>Office Theme</vt:lpstr>
      <vt:lpstr>1_Office Theme</vt:lpstr>
      <vt:lpstr>Prezentacja programu PowerPoint</vt:lpstr>
      <vt:lpstr>Jak przygotować ucznia do egzaminu maturalnego 2023 w zakresie tworzenia wypowiedzi. </vt:lpstr>
      <vt:lpstr>Prezentacja programu PowerPoint</vt:lpstr>
      <vt:lpstr>CO NOWEGO W CKE? Zapewne wszyscy  już wiedzą, ale może warto przypomnieć…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Od czego zacząć?  Oczywiście ćwiczenie różnych form, również krótszych, prowadzi do celu.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Proponowana tematyka warsztatów</vt:lpstr>
      <vt:lpstr>Jak oswajać z uczniami metafory?</vt:lpstr>
      <vt:lpstr>Prezentacja programu PowerPoint</vt:lpstr>
      <vt:lpstr>Prezentacja programu PowerPoint</vt:lpstr>
      <vt:lpstr>Liryczny hip hop i Polikarp</vt:lpstr>
      <vt:lpstr>Od metafory do piosenki – oswajanie poezji</vt:lpstr>
      <vt:lpstr>Niech żyje bal</vt:lpstr>
      <vt:lpstr>Carpe diem – danse macabre – vanitas – memento mori</vt:lpstr>
      <vt:lpstr>Myślenie pytajne – z fotografiami Czufut – Kale</vt:lpstr>
      <vt:lpstr>Prezentacja programu PowerPoint</vt:lpstr>
      <vt:lpstr>Prezentacja programu PowerPoint</vt:lpstr>
      <vt:lpstr>Propozycje ćwiczeń przygotowane przez uczestników szkolenia ORE i CKE </vt:lpstr>
      <vt:lpstr>Jakie wartości są ważne w życiu człowieka? Rozważania inspirowane wybranymi fraszkami Jana Kochanowskiego. </vt:lpstr>
      <vt:lpstr>Prezentacja programu PowerPoint</vt:lpstr>
      <vt:lpstr>Interpretacja utworu poetyckiego</vt:lpstr>
      <vt:lpstr>Prezentacja programu PowerPoint</vt:lpstr>
      <vt:lpstr>Prezentacja programu PowerPoint</vt:lpstr>
      <vt:lpstr>Prezentacja programu PowerPoint</vt:lpstr>
      <vt:lpstr>Prezentacja programu PowerPoint</vt:lpstr>
      <vt:lpstr>Wartości ważne dla mnie…</vt:lpstr>
      <vt:lpstr>Prezentacja programu PowerPoint</vt:lpstr>
      <vt:lpstr>Prezentacja programu PowerPoint</vt:lpstr>
      <vt:lpstr>Wszystko jest poezja, s. 19</vt:lpstr>
      <vt:lpstr>Prezentacja programu PowerPoint</vt:lpstr>
      <vt:lpstr>Ważne wyzwania są poza czasoprzestrzenią</vt:lpstr>
      <vt:lpstr>Prezentacja programu PowerPoint</vt:lpstr>
      <vt:lpstr>Ubierzmy cele kobiety w 5Q</vt:lpstr>
      <vt:lpstr>Koło życia</vt:lpstr>
      <vt:lpstr>Okno Johari</vt:lpstr>
      <vt:lpstr>Coach zapytałby – co jeszcze…  tabelka poszerzająca  </vt:lpstr>
      <vt:lpstr>Mapa zasobów</vt:lpstr>
      <vt:lpstr>GROW czy RGOW?</vt:lpstr>
      <vt:lpstr>Od tekstów literackich do tekstu własnego – tworzenie szkicu krytycznego</vt:lpstr>
      <vt:lpstr>Szkic krytyczny – tworzenie tekstu</vt:lpstr>
      <vt:lpstr>Szkic krytyczny – tworzenie tekstu</vt:lpstr>
      <vt:lpstr>Szkic krytyczny – tworzenie tekstu</vt:lpstr>
      <vt:lpstr>Rodzaje akapitów - przypomnienie</vt:lpstr>
      <vt:lpstr>Tworzenie szkicu krytycznego – terminy i środki językowe</vt:lpstr>
      <vt:lpstr>Tworzenie szkicu krytycznego – wartościowanie i ocena</vt:lpstr>
      <vt:lpstr>Tworzenie szkicu krytycznego – spójność</vt:lpstr>
      <vt:lpstr>Szkic krytyczny – ćwiczenia</vt:lpstr>
      <vt:lpstr>Prezentacja programu PowerPoint</vt:lpstr>
      <vt:lpstr>Wypowiedź argumentacyjna na lekcjach języka polskiego</vt:lpstr>
      <vt:lpstr>Cechy wypowiedzi argumentacyjnej</vt:lpstr>
      <vt:lpstr>Teza</vt:lpstr>
      <vt:lpstr>Struktura argumentacji</vt:lpstr>
      <vt:lpstr> Konteksty…     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Dylak</dc:creator>
  <cp:lastModifiedBy>Edyta Zarembska</cp:lastModifiedBy>
  <cp:revision>60</cp:revision>
  <dcterms:created xsi:type="dcterms:W3CDTF">2018-10-24T11:42:56Z</dcterms:created>
  <dcterms:modified xsi:type="dcterms:W3CDTF">2022-01-24T08:28:21Z</dcterms:modified>
</cp:coreProperties>
</file>